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8"/>
  </p:notesMasterIdLst>
  <p:sldIdLst>
    <p:sldId id="256" r:id="rId2"/>
    <p:sldId id="257" r:id="rId3"/>
    <p:sldId id="258" r:id="rId4"/>
    <p:sldId id="285" r:id="rId5"/>
    <p:sldId id="260" r:id="rId6"/>
    <p:sldId id="261" r:id="rId7"/>
    <p:sldId id="262" r:id="rId8"/>
    <p:sldId id="263" r:id="rId9"/>
    <p:sldId id="264" r:id="rId10"/>
    <p:sldId id="265" r:id="rId11"/>
    <p:sldId id="266" r:id="rId12"/>
    <p:sldId id="278" r:id="rId13"/>
    <p:sldId id="272" r:id="rId14"/>
    <p:sldId id="274" r:id="rId15"/>
    <p:sldId id="281" r:id="rId16"/>
    <p:sldId id="283" r:id="rId17"/>
    <p:sldId id="273" r:id="rId18"/>
    <p:sldId id="275" r:id="rId19"/>
    <p:sldId id="267" r:id="rId20"/>
    <p:sldId id="284" r:id="rId21"/>
    <p:sldId id="268" r:id="rId22"/>
    <p:sldId id="269" r:id="rId23"/>
    <p:sldId id="270" r:id="rId24"/>
    <p:sldId id="286" r:id="rId25"/>
    <p:sldId id="259" r:id="rId26"/>
    <p:sldId id="276"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81" autoAdjust="0"/>
    <p:restoredTop sz="98448" autoAdjust="0"/>
  </p:normalViewPr>
  <p:slideViewPr>
    <p:cSldViewPr snapToGrid="0">
      <p:cViewPr>
        <p:scale>
          <a:sx n="70" d="100"/>
          <a:sy n="70" d="100"/>
        </p:scale>
        <p:origin x="-1744" y="-600"/>
      </p:cViewPr>
      <p:guideLst>
        <p:guide orient="horz" pos="2160"/>
        <p:guide pos="3840"/>
      </p:guideLst>
    </p:cSldViewPr>
  </p:slideViewPr>
  <p:outlineViewPr>
    <p:cViewPr>
      <p:scale>
        <a:sx n="33" d="100"/>
        <a:sy n="33" d="100"/>
      </p:scale>
      <p:origin x="0" y="912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A66184-DFF2-4BC0-9AC4-151BEDACA217}"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B81B6122-C8BA-4D78-98C5-B4BAB7FBA4AC}">
      <dgm:prSet phldrT="[Text]"/>
      <dgm:spPr/>
      <dgm:t>
        <a:bodyPr/>
        <a:lstStyle/>
        <a:p>
          <a:r>
            <a:rPr lang="en-US" dirty="0"/>
            <a:t>Decide which kind of notebooks you prefer the students use. </a:t>
          </a:r>
          <a:r>
            <a:rPr lang="en-US" dirty="0" smtClean="0"/>
            <a:t>Students </a:t>
          </a:r>
          <a:r>
            <a:rPr lang="en-US" dirty="0"/>
            <a:t>will likely need a second one if they are used often. </a:t>
          </a:r>
        </a:p>
      </dgm:t>
    </dgm:pt>
    <dgm:pt modelId="{214654E9-A15D-44E7-8C86-0DBAF178C4B6}" type="parTrans" cxnId="{D2D57890-5423-46CE-8571-CD918E3DA235}">
      <dgm:prSet/>
      <dgm:spPr/>
      <dgm:t>
        <a:bodyPr/>
        <a:lstStyle/>
        <a:p>
          <a:endParaRPr lang="en-US"/>
        </a:p>
      </dgm:t>
    </dgm:pt>
    <dgm:pt modelId="{9E927B5A-3EDE-4729-AB6C-41EE1EFC49D4}" type="sibTrans" cxnId="{D2D57890-5423-46CE-8571-CD918E3DA235}">
      <dgm:prSet/>
      <dgm:spPr/>
      <dgm:t>
        <a:bodyPr/>
        <a:lstStyle/>
        <a:p>
          <a:endParaRPr lang="en-US"/>
        </a:p>
      </dgm:t>
    </dgm:pt>
    <dgm:pt modelId="{2E72BD44-51EC-4CDD-8C96-5D168281BA27}">
      <dgm:prSet phldrT="[Text]"/>
      <dgm:spPr/>
      <dgm:t>
        <a:bodyPr/>
        <a:lstStyle/>
        <a:p>
          <a:r>
            <a:rPr lang="en-US" dirty="0" smtClean="0"/>
            <a:t>Think about how you want to set it up and what </a:t>
          </a:r>
          <a:r>
            <a:rPr lang="en-US" dirty="0"/>
            <a:t>information you will include.  </a:t>
          </a:r>
        </a:p>
      </dgm:t>
    </dgm:pt>
    <dgm:pt modelId="{A84FA177-3CE0-47B6-8C80-0CB0B620D351}" type="parTrans" cxnId="{A88D9BD5-6C93-4F7A-878B-3AF11D583209}">
      <dgm:prSet/>
      <dgm:spPr/>
      <dgm:t>
        <a:bodyPr/>
        <a:lstStyle/>
        <a:p>
          <a:endParaRPr lang="en-US"/>
        </a:p>
      </dgm:t>
    </dgm:pt>
    <dgm:pt modelId="{A24B9B7B-282A-456B-8757-927FC4EFFCF6}" type="sibTrans" cxnId="{A88D9BD5-6C93-4F7A-878B-3AF11D583209}">
      <dgm:prSet/>
      <dgm:spPr/>
      <dgm:t>
        <a:bodyPr/>
        <a:lstStyle/>
        <a:p>
          <a:endParaRPr lang="en-US"/>
        </a:p>
      </dgm:t>
    </dgm:pt>
    <dgm:pt modelId="{27E668D5-A661-458D-835C-172BED7A6E9B}">
      <dgm:prSet phldrT="[Text]"/>
      <dgm:spPr/>
      <dgm:t>
        <a:bodyPr/>
        <a:lstStyle/>
        <a:p>
          <a:r>
            <a:rPr lang="en-US" dirty="0"/>
            <a:t>How will you score them and/or hold students accountable? </a:t>
          </a:r>
        </a:p>
      </dgm:t>
    </dgm:pt>
    <dgm:pt modelId="{E27E3312-4FCC-4058-B3CB-168FA6331460}" type="parTrans" cxnId="{EAC481BC-8B66-441A-8105-F38C4F637164}">
      <dgm:prSet/>
      <dgm:spPr/>
      <dgm:t>
        <a:bodyPr/>
        <a:lstStyle/>
        <a:p>
          <a:endParaRPr lang="en-US"/>
        </a:p>
      </dgm:t>
    </dgm:pt>
    <dgm:pt modelId="{9C3BC543-74D7-4605-863F-C1B77DBC9D66}" type="sibTrans" cxnId="{EAC481BC-8B66-441A-8105-F38C4F637164}">
      <dgm:prSet/>
      <dgm:spPr/>
      <dgm:t>
        <a:bodyPr/>
        <a:lstStyle/>
        <a:p>
          <a:endParaRPr lang="en-US"/>
        </a:p>
      </dgm:t>
    </dgm:pt>
    <dgm:pt modelId="{BA71D551-A4D8-4738-9AC3-CAEEF1F6FC4C}">
      <dgm:prSet phldrT="[Text]"/>
      <dgm:spPr/>
      <dgm:t>
        <a:bodyPr/>
        <a:lstStyle/>
        <a:p>
          <a:r>
            <a:rPr lang="en-US" dirty="0"/>
            <a:t>Remember that your journey using Interactive Notebooks will require </a:t>
          </a:r>
          <a:r>
            <a:rPr lang="en-US" u="sng" dirty="0"/>
            <a:t>you and your students</a:t>
          </a:r>
          <a:r>
            <a:rPr lang="en-US" dirty="0"/>
            <a:t> to have a growth mindset.  </a:t>
          </a:r>
        </a:p>
      </dgm:t>
    </dgm:pt>
    <dgm:pt modelId="{31C92CA9-38D7-4A55-AC71-373BEDFF8C8C}" type="parTrans" cxnId="{6A25C283-FA60-465B-B730-51B2B63D0148}">
      <dgm:prSet/>
      <dgm:spPr/>
      <dgm:t>
        <a:bodyPr/>
        <a:lstStyle/>
        <a:p>
          <a:endParaRPr lang="en-US"/>
        </a:p>
      </dgm:t>
    </dgm:pt>
    <dgm:pt modelId="{8F40FF14-C7E5-4351-9801-22E99B7978BE}" type="sibTrans" cxnId="{6A25C283-FA60-465B-B730-51B2B63D0148}">
      <dgm:prSet/>
      <dgm:spPr/>
      <dgm:t>
        <a:bodyPr/>
        <a:lstStyle/>
        <a:p>
          <a:endParaRPr lang="en-US"/>
        </a:p>
      </dgm:t>
    </dgm:pt>
    <dgm:pt modelId="{EBEAF6D8-393A-4E08-A9B6-E03B80CB54F9}">
      <dgm:prSet phldrT="[Text]"/>
      <dgm:spPr/>
      <dgm:t>
        <a:bodyPr/>
        <a:lstStyle/>
        <a:p>
          <a:r>
            <a:rPr lang="en-US" dirty="0"/>
            <a:t>As you are using them, reflect about what works and doesn't work for you and your students. </a:t>
          </a:r>
          <a:r>
            <a:rPr lang="en-US" dirty="0" smtClean="0"/>
            <a:t>Make </a:t>
          </a:r>
          <a:r>
            <a:rPr lang="en-US" dirty="0"/>
            <a:t>adjustments accordingly.</a:t>
          </a:r>
        </a:p>
      </dgm:t>
    </dgm:pt>
    <dgm:pt modelId="{09E7D0FA-16C4-45F4-A8ED-18D3E3B21118}" type="parTrans" cxnId="{5EFDA4C6-678E-4B55-B00C-6759F8581EBB}">
      <dgm:prSet/>
      <dgm:spPr/>
      <dgm:t>
        <a:bodyPr/>
        <a:lstStyle/>
        <a:p>
          <a:endParaRPr lang="en-US"/>
        </a:p>
      </dgm:t>
    </dgm:pt>
    <dgm:pt modelId="{546FF53A-4960-4033-8407-58D776A78ECC}" type="sibTrans" cxnId="{5EFDA4C6-678E-4B55-B00C-6759F8581EBB}">
      <dgm:prSet/>
      <dgm:spPr/>
      <dgm:t>
        <a:bodyPr/>
        <a:lstStyle/>
        <a:p>
          <a:endParaRPr lang="en-US"/>
        </a:p>
      </dgm:t>
    </dgm:pt>
    <dgm:pt modelId="{1C9EE5DA-BE03-468A-A536-51D2D1EFF140}" type="pres">
      <dgm:prSet presAssocID="{D9A66184-DFF2-4BC0-9AC4-151BEDACA217}" presName="diagram" presStyleCnt="0">
        <dgm:presLayoutVars>
          <dgm:dir/>
          <dgm:resizeHandles val="exact"/>
        </dgm:presLayoutVars>
      </dgm:prSet>
      <dgm:spPr/>
      <dgm:t>
        <a:bodyPr/>
        <a:lstStyle/>
        <a:p>
          <a:endParaRPr lang="en-US"/>
        </a:p>
      </dgm:t>
    </dgm:pt>
    <dgm:pt modelId="{C0028704-BFA1-4F31-A272-FBAD85EA3BCD}" type="pres">
      <dgm:prSet presAssocID="{B81B6122-C8BA-4D78-98C5-B4BAB7FBA4AC}" presName="node" presStyleLbl="node1" presStyleIdx="0" presStyleCnt="5">
        <dgm:presLayoutVars>
          <dgm:bulletEnabled val="1"/>
        </dgm:presLayoutVars>
      </dgm:prSet>
      <dgm:spPr/>
      <dgm:t>
        <a:bodyPr/>
        <a:lstStyle/>
        <a:p>
          <a:endParaRPr lang="en-US"/>
        </a:p>
      </dgm:t>
    </dgm:pt>
    <dgm:pt modelId="{0971E140-C054-484D-9D31-8D2D7054D6F8}" type="pres">
      <dgm:prSet presAssocID="{9E927B5A-3EDE-4729-AB6C-41EE1EFC49D4}" presName="sibTrans" presStyleCnt="0"/>
      <dgm:spPr/>
    </dgm:pt>
    <dgm:pt modelId="{5D7ED4FA-C452-4521-8C8B-9967675AACAB}" type="pres">
      <dgm:prSet presAssocID="{2E72BD44-51EC-4CDD-8C96-5D168281BA27}" presName="node" presStyleLbl="node1" presStyleIdx="1" presStyleCnt="5">
        <dgm:presLayoutVars>
          <dgm:bulletEnabled val="1"/>
        </dgm:presLayoutVars>
      </dgm:prSet>
      <dgm:spPr/>
      <dgm:t>
        <a:bodyPr/>
        <a:lstStyle/>
        <a:p>
          <a:endParaRPr lang="en-US"/>
        </a:p>
      </dgm:t>
    </dgm:pt>
    <dgm:pt modelId="{E3442F31-B48D-4867-983C-AFEF562AFA98}" type="pres">
      <dgm:prSet presAssocID="{A24B9B7B-282A-456B-8757-927FC4EFFCF6}" presName="sibTrans" presStyleCnt="0"/>
      <dgm:spPr/>
    </dgm:pt>
    <dgm:pt modelId="{62F06EC9-353A-4FC1-BA33-FBE6D3FF890D}" type="pres">
      <dgm:prSet presAssocID="{27E668D5-A661-458D-835C-172BED7A6E9B}" presName="node" presStyleLbl="node1" presStyleIdx="2" presStyleCnt="5">
        <dgm:presLayoutVars>
          <dgm:bulletEnabled val="1"/>
        </dgm:presLayoutVars>
      </dgm:prSet>
      <dgm:spPr/>
      <dgm:t>
        <a:bodyPr/>
        <a:lstStyle/>
        <a:p>
          <a:endParaRPr lang="en-US"/>
        </a:p>
      </dgm:t>
    </dgm:pt>
    <dgm:pt modelId="{8421285B-C75A-4D5E-A6EA-7C6418D0465F}" type="pres">
      <dgm:prSet presAssocID="{9C3BC543-74D7-4605-863F-C1B77DBC9D66}" presName="sibTrans" presStyleCnt="0"/>
      <dgm:spPr/>
    </dgm:pt>
    <dgm:pt modelId="{AB49CC90-CD5D-4460-AE72-C1DC163C4CDF}" type="pres">
      <dgm:prSet presAssocID="{BA71D551-A4D8-4738-9AC3-CAEEF1F6FC4C}" presName="node" presStyleLbl="node1" presStyleIdx="3" presStyleCnt="5">
        <dgm:presLayoutVars>
          <dgm:bulletEnabled val="1"/>
        </dgm:presLayoutVars>
      </dgm:prSet>
      <dgm:spPr/>
      <dgm:t>
        <a:bodyPr/>
        <a:lstStyle/>
        <a:p>
          <a:endParaRPr lang="en-US"/>
        </a:p>
      </dgm:t>
    </dgm:pt>
    <dgm:pt modelId="{CD210578-7D55-4E9A-AA47-B5961D051F68}" type="pres">
      <dgm:prSet presAssocID="{8F40FF14-C7E5-4351-9801-22E99B7978BE}" presName="sibTrans" presStyleCnt="0"/>
      <dgm:spPr/>
    </dgm:pt>
    <dgm:pt modelId="{A0E78AB4-3EAF-427D-9E92-9AE896F251F9}" type="pres">
      <dgm:prSet presAssocID="{EBEAF6D8-393A-4E08-A9B6-E03B80CB54F9}" presName="node" presStyleLbl="node1" presStyleIdx="4" presStyleCnt="5">
        <dgm:presLayoutVars>
          <dgm:bulletEnabled val="1"/>
        </dgm:presLayoutVars>
      </dgm:prSet>
      <dgm:spPr/>
      <dgm:t>
        <a:bodyPr/>
        <a:lstStyle/>
        <a:p>
          <a:endParaRPr lang="en-US"/>
        </a:p>
      </dgm:t>
    </dgm:pt>
  </dgm:ptLst>
  <dgm:cxnLst>
    <dgm:cxn modelId="{5EFDA4C6-678E-4B55-B00C-6759F8581EBB}" srcId="{D9A66184-DFF2-4BC0-9AC4-151BEDACA217}" destId="{EBEAF6D8-393A-4E08-A9B6-E03B80CB54F9}" srcOrd="4" destOrd="0" parTransId="{09E7D0FA-16C4-45F4-A8ED-18D3E3B21118}" sibTransId="{546FF53A-4960-4033-8407-58D776A78ECC}"/>
    <dgm:cxn modelId="{EAC481BC-8B66-441A-8105-F38C4F637164}" srcId="{D9A66184-DFF2-4BC0-9AC4-151BEDACA217}" destId="{27E668D5-A661-458D-835C-172BED7A6E9B}" srcOrd="2" destOrd="0" parTransId="{E27E3312-4FCC-4058-B3CB-168FA6331460}" sibTransId="{9C3BC543-74D7-4605-863F-C1B77DBC9D66}"/>
    <dgm:cxn modelId="{963FEB39-15B0-4F6F-8017-3D5EA1EE62BC}" type="presOf" srcId="{BA71D551-A4D8-4738-9AC3-CAEEF1F6FC4C}" destId="{AB49CC90-CD5D-4460-AE72-C1DC163C4CDF}" srcOrd="0" destOrd="0" presId="urn:microsoft.com/office/officeart/2005/8/layout/default"/>
    <dgm:cxn modelId="{92968F65-3C20-4C59-BFAC-5AD616A9A261}" type="presOf" srcId="{27E668D5-A661-458D-835C-172BED7A6E9B}" destId="{62F06EC9-353A-4FC1-BA33-FBE6D3FF890D}" srcOrd="0" destOrd="0" presId="urn:microsoft.com/office/officeart/2005/8/layout/default"/>
    <dgm:cxn modelId="{D2D57890-5423-46CE-8571-CD918E3DA235}" srcId="{D9A66184-DFF2-4BC0-9AC4-151BEDACA217}" destId="{B81B6122-C8BA-4D78-98C5-B4BAB7FBA4AC}" srcOrd="0" destOrd="0" parTransId="{214654E9-A15D-44E7-8C86-0DBAF178C4B6}" sibTransId="{9E927B5A-3EDE-4729-AB6C-41EE1EFC49D4}"/>
    <dgm:cxn modelId="{EE8B2AFC-38DB-4DC5-A3C1-B8432F6D51D0}" type="presOf" srcId="{2E72BD44-51EC-4CDD-8C96-5D168281BA27}" destId="{5D7ED4FA-C452-4521-8C8B-9967675AACAB}" srcOrd="0" destOrd="0" presId="urn:microsoft.com/office/officeart/2005/8/layout/default"/>
    <dgm:cxn modelId="{A88D9BD5-6C93-4F7A-878B-3AF11D583209}" srcId="{D9A66184-DFF2-4BC0-9AC4-151BEDACA217}" destId="{2E72BD44-51EC-4CDD-8C96-5D168281BA27}" srcOrd="1" destOrd="0" parTransId="{A84FA177-3CE0-47B6-8C80-0CB0B620D351}" sibTransId="{A24B9B7B-282A-456B-8757-927FC4EFFCF6}"/>
    <dgm:cxn modelId="{6A25C283-FA60-465B-B730-51B2B63D0148}" srcId="{D9A66184-DFF2-4BC0-9AC4-151BEDACA217}" destId="{BA71D551-A4D8-4738-9AC3-CAEEF1F6FC4C}" srcOrd="3" destOrd="0" parTransId="{31C92CA9-38D7-4A55-AC71-373BEDFF8C8C}" sibTransId="{8F40FF14-C7E5-4351-9801-22E99B7978BE}"/>
    <dgm:cxn modelId="{3F7EDDB0-9221-4F04-B6D8-6AB750E847B6}" type="presOf" srcId="{B81B6122-C8BA-4D78-98C5-B4BAB7FBA4AC}" destId="{C0028704-BFA1-4F31-A272-FBAD85EA3BCD}" srcOrd="0" destOrd="0" presId="urn:microsoft.com/office/officeart/2005/8/layout/default"/>
    <dgm:cxn modelId="{58CC4ACB-85E7-4B81-9745-7A8229E316A1}" type="presOf" srcId="{D9A66184-DFF2-4BC0-9AC4-151BEDACA217}" destId="{1C9EE5DA-BE03-468A-A536-51D2D1EFF140}" srcOrd="0" destOrd="0" presId="urn:microsoft.com/office/officeart/2005/8/layout/default"/>
    <dgm:cxn modelId="{7207A7B8-0731-49BA-9B96-36AD93B26183}" type="presOf" srcId="{EBEAF6D8-393A-4E08-A9B6-E03B80CB54F9}" destId="{A0E78AB4-3EAF-427D-9E92-9AE896F251F9}" srcOrd="0" destOrd="0" presId="urn:microsoft.com/office/officeart/2005/8/layout/default"/>
    <dgm:cxn modelId="{EE50A3D7-38E1-4202-B941-6589D84639E4}" type="presParOf" srcId="{1C9EE5DA-BE03-468A-A536-51D2D1EFF140}" destId="{C0028704-BFA1-4F31-A272-FBAD85EA3BCD}" srcOrd="0" destOrd="0" presId="urn:microsoft.com/office/officeart/2005/8/layout/default"/>
    <dgm:cxn modelId="{EC1DE025-373A-4B06-8C5F-BCEF15B0B13D}" type="presParOf" srcId="{1C9EE5DA-BE03-468A-A536-51D2D1EFF140}" destId="{0971E140-C054-484D-9D31-8D2D7054D6F8}" srcOrd="1" destOrd="0" presId="urn:microsoft.com/office/officeart/2005/8/layout/default"/>
    <dgm:cxn modelId="{DDD5AF40-C771-46DA-8F9A-BE7156CD4C83}" type="presParOf" srcId="{1C9EE5DA-BE03-468A-A536-51D2D1EFF140}" destId="{5D7ED4FA-C452-4521-8C8B-9967675AACAB}" srcOrd="2" destOrd="0" presId="urn:microsoft.com/office/officeart/2005/8/layout/default"/>
    <dgm:cxn modelId="{A1870366-AD91-4DB0-A79D-45CF03F4DD18}" type="presParOf" srcId="{1C9EE5DA-BE03-468A-A536-51D2D1EFF140}" destId="{E3442F31-B48D-4867-983C-AFEF562AFA98}" srcOrd="3" destOrd="0" presId="urn:microsoft.com/office/officeart/2005/8/layout/default"/>
    <dgm:cxn modelId="{C82FC77F-6F6A-4A07-AFEA-FF40E77F1D69}" type="presParOf" srcId="{1C9EE5DA-BE03-468A-A536-51D2D1EFF140}" destId="{62F06EC9-353A-4FC1-BA33-FBE6D3FF890D}" srcOrd="4" destOrd="0" presId="urn:microsoft.com/office/officeart/2005/8/layout/default"/>
    <dgm:cxn modelId="{322F9A27-E0F1-432A-AD85-DA8BC0537367}" type="presParOf" srcId="{1C9EE5DA-BE03-468A-A536-51D2D1EFF140}" destId="{8421285B-C75A-4D5E-A6EA-7C6418D0465F}" srcOrd="5" destOrd="0" presId="urn:microsoft.com/office/officeart/2005/8/layout/default"/>
    <dgm:cxn modelId="{7EB5D6D6-945E-4039-A062-8DEA3D5A25E8}" type="presParOf" srcId="{1C9EE5DA-BE03-468A-A536-51D2D1EFF140}" destId="{AB49CC90-CD5D-4460-AE72-C1DC163C4CDF}" srcOrd="6" destOrd="0" presId="urn:microsoft.com/office/officeart/2005/8/layout/default"/>
    <dgm:cxn modelId="{F654A759-8AA3-4844-B277-B3F5EEC9437B}" type="presParOf" srcId="{1C9EE5DA-BE03-468A-A536-51D2D1EFF140}" destId="{CD210578-7D55-4E9A-AA47-B5961D051F68}" srcOrd="7" destOrd="0" presId="urn:microsoft.com/office/officeart/2005/8/layout/default"/>
    <dgm:cxn modelId="{9514CF8F-28FC-4B36-B3CF-1F347B3F452D}" type="presParOf" srcId="{1C9EE5DA-BE03-468A-A536-51D2D1EFF140}" destId="{A0E78AB4-3EAF-427D-9E92-9AE896F251F9}"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028704-BFA1-4F31-A272-FBAD85EA3BCD}">
      <dsp:nvSpPr>
        <dsp:cNvPr id="0" name=""/>
        <dsp:cNvSpPr/>
      </dsp:nvSpPr>
      <dsp:spPr>
        <a:xfrm>
          <a:off x="720090" y="1230"/>
          <a:ext cx="2550318" cy="153019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Decide which kind of notebooks you prefer the students use. </a:t>
          </a:r>
          <a:r>
            <a:rPr lang="en-US" sz="1800" kern="1200" dirty="0" smtClean="0"/>
            <a:t>Students </a:t>
          </a:r>
          <a:r>
            <a:rPr lang="en-US" sz="1800" kern="1200" dirty="0"/>
            <a:t>will likely need a second one if they are used often. </a:t>
          </a:r>
        </a:p>
      </dsp:txBody>
      <dsp:txXfrm>
        <a:off x="720090" y="1230"/>
        <a:ext cx="2550318" cy="1530191"/>
      </dsp:txXfrm>
    </dsp:sp>
    <dsp:sp modelId="{5D7ED4FA-C452-4521-8C8B-9967675AACAB}">
      <dsp:nvSpPr>
        <dsp:cNvPr id="0" name=""/>
        <dsp:cNvSpPr/>
      </dsp:nvSpPr>
      <dsp:spPr>
        <a:xfrm>
          <a:off x="3525440" y="1230"/>
          <a:ext cx="2550318" cy="153019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t>Think about how you want to set it up and what </a:t>
          </a:r>
          <a:r>
            <a:rPr lang="en-US" sz="1800" kern="1200" dirty="0"/>
            <a:t>information you will include.  </a:t>
          </a:r>
        </a:p>
      </dsp:txBody>
      <dsp:txXfrm>
        <a:off x="3525440" y="1230"/>
        <a:ext cx="2550318" cy="1530191"/>
      </dsp:txXfrm>
    </dsp:sp>
    <dsp:sp modelId="{62F06EC9-353A-4FC1-BA33-FBE6D3FF890D}">
      <dsp:nvSpPr>
        <dsp:cNvPr id="0" name=""/>
        <dsp:cNvSpPr/>
      </dsp:nvSpPr>
      <dsp:spPr>
        <a:xfrm>
          <a:off x="6330791" y="1230"/>
          <a:ext cx="2550318" cy="153019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How will you score them and/or hold students accountable? </a:t>
          </a:r>
        </a:p>
      </dsp:txBody>
      <dsp:txXfrm>
        <a:off x="6330791" y="1230"/>
        <a:ext cx="2550318" cy="1530191"/>
      </dsp:txXfrm>
    </dsp:sp>
    <dsp:sp modelId="{AB49CC90-CD5D-4460-AE72-C1DC163C4CDF}">
      <dsp:nvSpPr>
        <dsp:cNvPr id="0" name=""/>
        <dsp:cNvSpPr/>
      </dsp:nvSpPr>
      <dsp:spPr>
        <a:xfrm>
          <a:off x="2122765" y="1786453"/>
          <a:ext cx="2550318" cy="153019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Remember that your journey using Interactive Notebooks will require </a:t>
          </a:r>
          <a:r>
            <a:rPr lang="en-US" sz="1800" u="sng" kern="1200" dirty="0"/>
            <a:t>you and your students</a:t>
          </a:r>
          <a:r>
            <a:rPr lang="en-US" sz="1800" kern="1200" dirty="0"/>
            <a:t> to have a growth mindset.  </a:t>
          </a:r>
        </a:p>
      </dsp:txBody>
      <dsp:txXfrm>
        <a:off x="2122765" y="1786453"/>
        <a:ext cx="2550318" cy="1530191"/>
      </dsp:txXfrm>
    </dsp:sp>
    <dsp:sp modelId="{A0E78AB4-3EAF-427D-9E92-9AE896F251F9}">
      <dsp:nvSpPr>
        <dsp:cNvPr id="0" name=""/>
        <dsp:cNvSpPr/>
      </dsp:nvSpPr>
      <dsp:spPr>
        <a:xfrm>
          <a:off x="4928115" y="1786453"/>
          <a:ext cx="2550318" cy="153019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As you are using them, reflect about what works and doesn't work for you and your students. </a:t>
          </a:r>
          <a:r>
            <a:rPr lang="en-US" sz="1800" kern="1200" dirty="0" smtClean="0"/>
            <a:t>Make </a:t>
          </a:r>
          <a:r>
            <a:rPr lang="en-US" sz="1800" kern="1200" dirty="0"/>
            <a:t>adjustments accordingly.</a:t>
          </a:r>
        </a:p>
      </dsp:txBody>
      <dsp:txXfrm>
        <a:off x="4928115" y="1786453"/>
        <a:ext cx="2550318" cy="1530191"/>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D59A55-C7D4-43DB-8CA0-40B5BF632205}" type="datetimeFigureOut">
              <a:rPr lang="en-US"/>
              <a:t>2/27/17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64D60E-665D-479A-8932-EC5856FBB7F9}" type="slidenum">
              <a:rPr lang="en-US"/>
              <a:t>‹#›</a:t>
            </a:fld>
            <a:endParaRPr 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smtClean="0"/>
              <a:t>1</a:t>
            </a:fld>
            <a:endParaRPr lang="en-US" dirty="0"/>
          </a:p>
        </p:txBody>
      </p:sp>
    </p:spTree>
    <p:extLst>
      <p:ext uri="{BB962C8B-B14F-4D97-AF65-F5344CB8AC3E}">
        <p14:creationId xmlns:p14="http://schemas.microsoft.com/office/powerpoint/2010/main" val="1491486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11</a:t>
            </a:fld>
            <a:endParaRPr lang="en-US" dirty="0"/>
          </a:p>
        </p:txBody>
      </p:sp>
    </p:spTree>
    <p:extLst>
      <p:ext uri="{BB962C8B-B14F-4D97-AF65-F5344CB8AC3E}">
        <p14:creationId xmlns:p14="http://schemas.microsoft.com/office/powerpoint/2010/main" val="2049369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13</a:t>
            </a:fld>
            <a:endParaRPr lang="en-US" dirty="0"/>
          </a:p>
        </p:txBody>
      </p:sp>
    </p:spTree>
    <p:extLst>
      <p:ext uri="{BB962C8B-B14F-4D97-AF65-F5344CB8AC3E}">
        <p14:creationId xmlns:p14="http://schemas.microsoft.com/office/powerpoint/2010/main" val="936897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14</a:t>
            </a:fld>
            <a:endParaRPr lang="en-US" dirty="0"/>
          </a:p>
        </p:txBody>
      </p:sp>
    </p:spTree>
    <p:extLst>
      <p:ext uri="{BB962C8B-B14F-4D97-AF65-F5344CB8AC3E}">
        <p14:creationId xmlns:p14="http://schemas.microsoft.com/office/powerpoint/2010/main" val="1077990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17</a:t>
            </a:fld>
            <a:endParaRPr lang="en-US" dirty="0"/>
          </a:p>
        </p:txBody>
      </p:sp>
    </p:spTree>
    <p:extLst>
      <p:ext uri="{BB962C8B-B14F-4D97-AF65-F5344CB8AC3E}">
        <p14:creationId xmlns:p14="http://schemas.microsoft.com/office/powerpoint/2010/main" val="3603775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18</a:t>
            </a:fld>
            <a:endParaRPr lang="en-US" dirty="0"/>
          </a:p>
        </p:txBody>
      </p:sp>
    </p:spTree>
    <p:extLst>
      <p:ext uri="{BB962C8B-B14F-4D97-AF65-F5344CB8AC3E}">
        <p14:creationId xmlns:p14="http://schemas.microsoft.com/office/powerpoint/2010/main" val="27811559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19</a:t>
            </a:fld>
            <a:endParaRPr lang="en-US" dirty="0"/>
          </a:p>
        </p:txBody>
      </p:sp>
    </p:spTree>
    <p:extLst>
      <p:ext uri="{BB962C8B-B14F-4D97-AF65-F5344CB8AC3E}">
        <p14:creationId xmlns:p14="http://schemas.microsoft.com/office/powerpoint/2010/main" val="22983093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21</a:t>
            </a:fld>
            <a:endParaRPr lang="en-US" dirty="0"/>
          </a:p>
        </p:txBody>
      </p:sp>
    </p:spTree>
    <p:extLst>
      <p:ext uri="{BB962C8B-B14F-4D97-AF65-F5344CB8AC3E}">
        <p14:creationId xmlns:p14="http://schemas.microsoft.com/office/powerpoint/2010/main" val="26612338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22</a:t>
            </a:fld>
            <a:endParaRPr lang="en-US" dirty="0"/>
          </a:p>
        </p:txBody>
      </p:sp>
    </p:spTree>
    <p:extLst>
      <p:ext uri="{BB962C8B-B14F-4D97-AF65-F5344CB8AC3E}">
        <p14:creationId xmlns:p14="http://schemas.microsoft.com/office/powerpoint/2010/main" val="38230884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23</a:t>
            </a:fld>
            <a:endParaRPr lang="en-US" dirty="0"/>
          </a:p>
        </p:txBody>
      </p:sp>
    </p:spTree>
    <p:extLst>
      <p:ext uri="{BB962C8B-B14F-4D97-AF65-F5344CB8AC3E}">
        <p14:creationId xmlns:p14="http://schemas.microsoft.com/office/powerpoint/2010/main" val="266001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25</a:t>
            </a:fld>
            <a:endParaRPr lang="en-US" dirty="0"/>
          </a:p>
        </p:txBody>
      </p:sp>
    </p:spTree>
    <p:extLst>
      <p:ext uri="{BB962C8B-B14F-4D97-AF65-F5344CB8AC3E}">
        <p14:creationId xmlns:p14="http://schemas.microsoft.com/office/powerpoint/2010/main" val="14981425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2</a:t>
            </a:fld>
            <a:endParaRPr lang="en-US" dirty="0"/>
          </a:p>
        </p:txBody>
      </p:sp>
    </p:spTree>
    <p:extLst>
      <p:ext uri="{BB962C8B-B14F-4D97-AF65-F5344CB8AC3E}">
        <p14:creationId xmlns:p14="http://schemas.microsoft.com/office/powerpoint/2010/main" val="18883658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26</a:t>
            </a:fld>
            <a:endParaRPr lang="en-US" dirty="0"/>
          </a:p>
        </p:txBody>
      </p:sp>
    </p:spTree>
    <p:extLst>
      <p:ext uri="{BB962C8B-B14F-4D97-AF65-F5344CB8AC3E}">
        <p14:creationId xmlns:p14="http://schemas.microsoft.com/office/powerpoint/2010/main" val="592162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a:endParaRPr>
          </a:p>
        </p:txBody>
      </p:sp>
      <p:sp>
        <p:nvSpPr>
          <p:cNvPr id="4" name="Slide Number Placeholder 3"/>
          <p:cNvSpPr>
            <a:spLocks noGrp="1"/>
          </p:cNvSpPr>
          <p:nvPr>
            <p:ph type="sldNum" sz="quarter" idx="10"/>
          </p:nvPr>
        </p:nvSpPr>
        <p:spPr/>
        <p:txBody>
          <a:bodyPr/>
          <a:lstStyle/>
          <a:p>
            <a:fld id="{2664D60E-665D-479A-8932-EC5856FBB7F9}" type="slidenum">
              <a:rPr lang="en-US"/>
              <a:t>3</a:t>
            </a:fld>
            <a:endParaRPr lang="en-US" dirty="0"/>
          </a:p>
        </p:txBody>
      </p:sp>
    </p:spTree>
    <p:extLst>
      <p:ext uri="{BB962C8B-B14F-4D97-AF65-F5344CB8AC3E}">
        <p14:creationId xmlns:p14="http://schemas.microsoft.com/office/powerpoint/2010/main" val="3854137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5</a:t>
            </a:fld>
            <a:endParaRPr lang="en-US" dirty="0"/>
          </a:p>
        </p:txBody>
      </p:sp>
    </p:spTree>
    <p:extLst>
      <p:ext uri="{BB962C8B-B14F-4D97-AF65-F5344CB8AC3E}">
        <p14:creationId xmlns:p14="http://schemas.microsoft.com/office/powerpoint/2010/main" val="832813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6</a:t>
            </a:fld>
            <a:endParaRPr lang="en-US" dirty="0"/>
          </a:p>
        </p:txBody>
      </p:sp>
    </p:spTree>
    <p:extLst>
      <p:ext uri="{BB962C8B-B14F-4D97-AF65-F5344CB8AC3E}">
        <p14:creationId xmlns:p14="http://schemas.microsoft.com/office/powerpoint/2010/main" val="19059700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7</a:t>
            </a:fld>
            <a:endParaRPr lang="en-US" dirty="0"/>
          </a:p>
        </p:txBody>
      </p:sp>
    </p:spTree>
    <p:extLst>
      <p:ext uri="{BB962C8B-B14F-4D97-AF65-F5344CB8AC3E}">
        <p14:creationId xmlns:p14="http://schemas.microsoft.com/office/powerpoint/2010/main" val="2962151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8</a:t>
            </a:fld>
            <a:endParaRPr lang="en-US" dirty="0"/>
          </a:p>
        </p:txBody>
      </p:sp>
    </p:spTree>
    <p:extLst>
      <p:ext uri="{BB962C8B-B14F-4D97-AF65-F5344CB8AC3E}">
        <p14:creationId xmlns:p14="http://schemas.microsoft.com/office/powerpoint/2010/main" val="11612219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9</a:t>
            </a:fld>
            <a:endParaRPr lang="en-US" dirty="0"/>
          </a:p>
        </p:txBody>
      </p:sp>
    </p:spTree>
    <p:extLst>
      <p:ext uri="{BB962C8B-B14F-4D97-AF65-F5344CB8AC3E}">
        <p14:creationId xmlns:p14="http://schemas.microsoft.com/office/powerpoint/2010/main" val="1569095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664D60E-665D-479A-8932-EC5856FBB7F9}" type="slidenum">
              <a:rPr lang="en-US"/>
              <a:t>10</a:t>
            </a:fld>
            <a:endParaRPr lang="en-US" dirty="0"/>
          </a:p>
        </p:txBody>
      </p:sp>
    </p:spTree>
    <p:extLst>
      <p:ext uri="{BB962C8B-B14F-4D97-AF65-F5344CB8AC3E}">
        <p14:creationId xmlns:p14="http://schemas.microsoft.com/office/powerpoint/2010/main" val="1388051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2/27/17</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2647F38-B617-4D2F-AE0A-013F0C4D2C57}" type="datetimeFigureOut">
              <a:rPr lang="en-US" dirty="0"/>
              <a:t>2/27/17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5BFA754-D5C3-4E66-96A6-867B257F58DC}" type="datetimeFigureOut">
              <a:rPr lang="en-US" dirty="0"/>
              <a:t>2/27/17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2/27/17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4.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2/27/17</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ferrell@murrieta.k12.ca.us" TargetMode="External"/><Relationship Id="rId4" Type="http://schemas.openxmlformats.org/officeDocument/2006/relationships/hyperlink" Target="mailto:ahuntington@murrieta.k12.ca.us" TargetMode="Externa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png"/><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1" Type="http://schemas.openxmlformats.org/officeDocument/2006/relationships/image" Target="../media/image18.png"/><Relationship Id="rId12" Type="http://schemas.openxmlformats.org/officeDocument/2006/relationships/image" Target="../media/image19.png"/><Relationship Id="rId13"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jpe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 Id="rId9" Type="http://schemas.openxmlformats.org/officeDocument/2006/relationships/image" Target="../media/image16.png"/><Relationship Id="rId10"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4" Type="http://schemas.openxmlformats.org/officeDocument/2006/relationships/image" Target="../media/image23.jpg"/><Relationship Id="rId5" Type="http://schemas.openxmlformats.org/officeDocument/2006/relationships/image" Target="../media/image24.jpg"/><Relationship Id="rId6" Type="http://schemas.openxmlformats.org/officeDocument/2006/relationships/image" Target="../media/image25.png"/><Relationship Id="rId7" Type="http://schemas.openxmlformats.org/officeDocument/2006/relationships/image" Target="../media/image26.png"/><Relationship Id="rId8" Type="http://schemas.openxmlformats.org/officeDocument/2006/relationships/image" Target="../media/image27.png"/><Relationship Id="rId9" Type="http://schemas.openxmlformats.org/officeDocument/2006/relationships/image" Target="../media/image28.png"/><Relationship Id="rId10" Type="http://schemas.openxmlformats.org/officeDocument/2006/relationships/image" Target="../media/image29.png"/><Relationship Id="rId11" Type="http://schemas.openxmlformats.org/officeDocument/2006/relationships/image" Target="../media/image30.png"/><Relationship Id="rId1" Type="http://schemas.openxmlformats.org/officeDocument/2006/relationships/slideLayout" Target="../slideLayouts/slideLayout4.xml"/><Relationship Id="rId2" Type="http://schemas.openxmlformats.org/officeDocument/2006/relationships/image" Target="../media/image21.jp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6" Type="http://schemas.openxmlformats.org/officeDocument/2006/relationships/image" Target="../media/image35.png"/><Relationship Id="rId7" Type="http://schemas.openxmlformats.org/officeDocument/2006/relationships/image" Target="../media/image36.png"/><Relationship Id="rId8" Type="http://schemas.openxmlformats.org/officeDocument/2006/relationships/image" Target="../media/image37.png"/><Relationship Id="rId9" Type="http://schemas.openxmlformats.org/officeDocument/2006/relationships/image" Target="../media/image38.png"/><Relationship Id="rId10" Type="http://schemas.openxmlformats.org/officeDocument/2006/relationships/image" Target="../media/image39.png"/><Relationship Id="rId11" Type="http://schemas.openxmlformats.org/officeDocument/2006/relationships/image" Target="../media/image40.png"/><Relationship Id="rId1" Type="http://schemas.openxmlformats.org/officeDocument/2006/relationships/slideLayout" Target="../slideLayouts/slideLayout4.xml"/><Relationship Id="rId2"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6" Type="http://schemas.openxmlformats.org/officeDocument/2006/relationships/image" Target="../media/image44.png"/><Relationship Id="rId7" Type="http://schemas.openxmlformats.org/officeDocument/2006/relationships/image" Target="../media/image45.png"/><Relationship Id="rId8" Type="http://schemas.openxmlformats.org/officeDocument/2006/relationships/image" Target="../media/image46.png"/><Relationship Id="rId9" Type="http://schemas.openxmlformats.org/officeDocument/2006/relationships/image" Target="../media/image47.png"/><Relationship Id="rId10" Type="http://schemas.openxmlformats.org/officeDocument/2006/relationships/image" Target="../media/image48.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3" Type="http://schemas.openxmlformats.org/officeDocument/2006/relationships/hyperlink" Target="https://www.youcubed.org/" TargetMode="External"/><Relationship Id="rId4"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55.png"/><Relationship Id="rId8" Type="http://schemas.openxmlformats.org/officeDocument/2006/relationships/image" Target="../media/image56.png"/><Relationship Id="rId1" Type="http://schemas.openxmlformats.org/officeDocument/2006/relationships/slideLayout" Target="../slideLayouts/slideLayout2.xml"/><Relationship Id="rId2"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58.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luckylittlelearners.com/2014/08/interactive-notebook-series-part-three.html" TargetMode="External"/><Relationship Id="rId4" Type="http://schemas.openxmlformats.org/officeDocument/2006/relationships/hyperlink" Target="http://performingineducation.com/2014/07/5-procedures-to-teach-your-students-for-effective-interactive-notebooking.html" TargetMode="External"/><Relationship Id="rId5" Type="http://schemas.openxmlformats.org/officeDocument/2006/relationships/hyperlink" Target="https://www.teacherspayteachers.com/Product/Math-Flaps-for-Interactive-Notebooks-EDITABLE-1375256" TargetMode="External"/><Relationship Id="rId6" Type="http://schemas.openxmlformats.org/officeDocument/2006/relationships/hyperlink" Target="http://mathequalslove.blogspot.com/2014/09/printable-vertical-number-line-foldable.html" TargetMode="External"/><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20" Type="http://schemas.openxmlformats.org/officeDocument/2006/relationships/hyperlink" Target="http://managingandmotivatingmathminds.blogspot.com/2015/03/why-i-love-grading-interactive-notebooks.html" TargetMode="External"/><Relationship Id="rId21" Type="http://schemas.openxmlformats.org/officeDocument/2006/relationships/hyperlink" Target="https://www.youtube.com/watch?v=EHUnhcYhmHU" TargetMode="External"/><Relationship Id="rId22" Type="http://schemas.openxmlformats.org/officeDocument/2006/relationships/hyperlink" Target="https://www.bloglovin.com/blogs/kates-classroom-cafe-4630415/practical-interactive-notebook-strategies-4196481375" TargetMode="External"/><Relationship Id="rId23" Type="http://schemas.openxmlformats.org/officeDocument/2006/relationships/hyperlink" Target="http://mathequalslove.blogspot.com/2014/09/printable-vertical-number-line-foldable.html" TargetMode="External"/><Relationship Id="rId24" Type="http://schemas.openxmlformats.org/officeDocument/2006/relationships/hyperlink" Target="http://corkboardconnections.blogspot.com/2014/04/interactivenotebooks.html?m=1" TargetMode="External"/><Relationship Id="rId25" Type="http://schemas.openxmlformats.org/officeDocument/2006/relationships/hyperlink" Target="https://gettingnerdywithmelandgerdy.com/blog/save-time-using-interactive-notebooks" TargetMode="External"/><Relationship Id="rId26" Type="http://schemas.openxmlformats.org/officeDocument/2006/relationships/hyperlink" Target="http://creativeclassroomcore.blogspot.ca/2014/07/interactive-reading-notebooks-tips-for.html" TargetMode="External"/><Relationship Id="rId27" Type="http://schemas.openxmlformats.org/officeDocument/2006/relationships/hyperlink" Target="http://www.teachingwithtaskcards.com/2014/02/using-task-cards-in-interactive.html" TargetMode="External"/><Relationship Id="rId28" Type="http://schemas.openxmlformats.org/officeDocument/2006/relationships/hyperlink" Target="http://spanishmama.com/what-not-to-do-when-using-interactive-notebooks/" TargetMode="External"/><Relationship Id="rId29" Type="http://schemas.openxmlformats.org/officeDocument/2006/relationships/hyperlink" Target="http://www.notsowimpyteacher.com/2015/01/teaching-students-to-write-about-math.html" TargetMode="External"/><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hyperlink" Target="http://appletasticlearning.com/2014/02/27/quadrilateral-foldable-fun/" TargetMode="External"/><Relationship Id="rId4" Type="http://schemas.openxmlformats.org/officeDocument/2006/relationships/hyperlink" Target="http://mathequalslove.blogspot.com/2015/08/error-analysis-sheet-types-of-errors.html" TargetMode="External"/><Relationship Id="rId5" Type="http://schemas.openxmlformats.org/officeDocument/2006/relationships/hyperlink" Target="http://www.fernsmithsclassroomideas.com/2013/03/an-anchor-chart-for-introducing-angles.html" TargetMode="External"/><Relationship Id="rId30" Type="http://schemas.openxmlformats.org/officeDocument/2006/relationships/hyperlink" Target="http://www.mathnotebooks.com/3rd-grade-1.html" TargetMode="External"/><Relationship Id="rId31" Type="http://schemas.openxmlformats.org/officeDocument/2006/relationships/hyperlink" Target="http://mrshester.blogspot.com/2013/06/top-5-things-i-love-about-interactive_9.html" TargetMode="External"/><Relationship Id="rId32" Type="http://schemas.openxmlformats.org/officeDocument/2006/relationships/hyperlink" Target="http://forloveoflearning.weebly.com/math/previous/2" TargetMode="External"/><Relationship Id="rId9" Type="http://schemas.openxmlformats.org/officeDocument/2006/relationships/hyperlink" Target="http://msmathmadness.blogspot.com.au/2013/07/grading-interactive-notebooks.html" TargetMode="External"/><Relationship Id="rId6" Type="http://schemas.openxmlformats.org/officeDocument/2006/relationships/hyperlink" Target="http://schooloffisher.blogspot.com.au/2012/09/interactive-notebook-planning.html?m=1" TargetMode="External"/><Relationship Id="rId7" Type="http://schemas.openxmlformats.org/officeDocument/2006/relationships/hyperlink" Target="http://smithcurriculumconsulting.com/14-fantastic-flippables-round-up/" TargetMode="External"/><Relationship Id="rId8" Type="http://schemas.openxmlformats.org/officeDocument/2006/relationships/hyperlink" Target="http://mathequalslove.blogspot.com/2013/11/algebra-1-inb-pages-solving-equations.html" TargetMode="External"/><Relationship Id="rId33" Type="http://schemas.openxmlformats.org/officeDocument/2006/relationships/hyperlink" Target="http://hootyshomeroom.blogspot.com/2013/05/foldable-fungeometry.html?m=1" TargetMode="External"/><Relationship Id="rId34" Type="http://schemas.openxmlformats.org/officeDocument/2006/relationships/hyperlink" Target="http://www.commoncorematerial.com/search?updated-max=2016-07-06T21:14:00-07:00" TargetMode="External"/><Relationship Id="rId10" Type="http://schemas.openxmlformats.org/officeDocument/2006/relationships/hyperlink" Target="http://statteacher.blogspot.com/2012/08/made-4-math-monday-8.html" TargetMode="External"/><Relationship Id="rId11" Type="http://schemas.openxmlformats.org/officeDocument/2006/relationships/hyperlink" Target="http://new-to-teaching.blogspot.com/p/math-notebook.html" TargetMode="External"/><Relationship Id="rId12" Type="http://schemas.openxmlformats.org/officeDocument/2006/relationships/hyperlink" Target="http://allthingsupperelementary.blogspot.com/2014/01/fraction-freebies-for-interactive.html" TargetMode="External"/><Relationship Id="rId13" Type="http://schemas.openxmlformats.org/officeDocument/2006/relationships/hyperlink" Target="https://www.teacherspayteachers.com/Product/Math-Vocabulary-Graphic-Organizer-Interactive-Notebooks-1255360" TargetMode="External"/><Relationship Id="rId14" Type="http://schemas.openxmlformats.org/officeDocument/2006/relationships/hyperlink" Target="https://www.teacherspayteachers.com/Product/Interactive-Math-Journal-2-1403522" TargetMode="External"/><Relationship Id="rId15" Type="http://schemas.openxmlformats.org/officeDocument/2006/relationships/hyperlink" Target="http://ayteachers.com/Product/Interactive-Math-Journal-2-1403522" TargetMode="External"/><Relationship Id="rId16" Type="http://schemas.openxmlformats.org/officeDocument/2006/relationships/hyperlink" Target="http://luckylittlelearners.com/" TargetMode="External"/><Relationship Id="rId17" Type="http://schemas.openxmlformats.org/officeDocument/2006/relationships/hyperlink" Target="http://performingineducation.com/2015/03/interactive-math-notebooks-math-notes-that-dont-suck.html" TargetMode="External"/><Relationship Id="rId18" Type="http://schemas.openxmlformats.org/officeDocument/2006/relationships/hyperlink" Target="http://www.rundesroom.com/search/label/Math%20Activities" TargetMode="External"/><Relationship Id="rId19" Type="http://schemas.openxmlformats.org/officeDocument/2006/relationships/hyperlink" Target="http://www.blairturner.com/2014/03/inbtips.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66950" y="1909231"/>
            <a:ext cx="7658100" cy="1515533"/>
          </a:xfrm>
        </p:spPr>
        <p:txBody>
          <a:bodyPr/>
          <a:lstStyle/>
          <a:p>
            <a:r>
              <a:rPr lang="en-US" sz="4800" dirty="0"/>
              <a:t>Using Interactive Notebooks in </a:t>
            </a:r>
            <a:r>
              <a:rPr lang="en-US" sz="4800" dirty="0" smtClean="0"/>
              <a:t>the Elementary Classroom</a:t>
            </a:r>
            <a:endParaRPr lang="en-US" sz="4800" dirty="0"/>
          </a:p>
        </p:txBody>
      </p:sp>
      <p:sp>
        <p:nvSpPr>
          <p:cNvPr id="3" name="Subtitle 2"/>
          <p:cNvSpPr>
            <a:spLocks noGrp="1"/>
          </p:cNvSpPr>
          <p:nvPr>
            <p:ph type="subTitle" idx="1"/>
          </p:nvPr>
        </p:nvSpPr>
        <p:spPr>
          <a:xfrm>
            <a:off x="2654298" y="3571336"/>
            <a:ext cx="6815669" cy="1769013"/>
          </a:xfrm>
        </p:spPr>
        <p:txBody>
          <a:bodyPr>
            <a:normAutofit/>
          </a:bodyPr>
          <a:lstStyle/>
          <a:p>
            <a:r>
              <a:rPr lang="en-US" dirty="0" smtClean="0"/>
              <a:t>February 25, 2017</a:t>
            </a:r>
            <a:endParaRPr lang="en-US" dirty="0"/>
          </a:p>
          <a:p>
            <a:r>
              <a:rPr lang="en-US" dirty="0" smtClean="0"/>
              <a:t>Sherese Ferrell &amp; Adriann Huntington</a:t>
            </a:r>
          </a:p>
          <a:p>
            <a:r>
              <a:rPr lang="en-US" dirty="0" smtClean="0">
                <a:hlinkClick r:id="rId3"/>
              </a:rPr>
              <a:t>sferrell@murrieta.k12.ca.us</a:t>
            </a:r>
            <a:r>
              <a:rPr lang="en-US" dirty="0" smtClean="0"/>
              <a:t>; </a:t>
            </a:r>
            <a:r>
              <a:rPr lang="en-US" dirty="0" smtClean="0">
                <a:hlinkClick r:id="rId4"/>
              </a:rPr>
              <a:t>ahuntington@murrieta.k12.ca.us</a:t>
            </a:r>
            <a:r>
              <a:rPr lang="en-US" dirty="0" smtClean="0"/>
              <a:t> </a:t>
            </a:r>
            <a:endParaRPr lang="en-US" dirty="0"/>
          </a:p>
        </p:txBody>
      </p:sp>
    </p:spTree>
    <p:extLst>
      <p:ext uri="{BB962C8B-B14F-4D97-AF65-F5344CB8AC3E}">
        <p14:creationId xmlns:p14="http://schemas.microsoft.com/office/powerpoint/2010/main" val="23236705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66750" y="747713"/>
            <a:ext cx="10839450" cy="5424487"/>
          </a:xfrm>
        </p:spPr>
        <p:txBody>
          <a:bodyPr>
            <a:normAutofit/>
          </a:bodyPr>
          <a:lstStyle/>
          <a:p>
            <a:r>
              <a:rPr lang="en-US" dirty="0" smtClean="0"/>
              <a:t>Page numbers are very useful. </a:t>
            </a:r>
            <a:r>
              <a:rPr lang="en-US" dirty="0"/>
              <a:t>These can be done in several ways. </a:t>
            </a:r>
            <a:r>
              <a:rPr lang="en-US" dirty="0" smtClean="0"/>
              <a:t>Some </a:t>
            </a:r>
            <a:r>
              <a:rPr lang="en-US" dirty="0"/>
              <a:t>people </a:t>
            </a:r>
            <a:r>
              <a:rPr lang="en-US" dirty="0" smtClean="0"/>
              <a:t>number it traditionally. Others only </a:t>
            </a:r>
            <a:r>
              <a:rPr lang="en-US" dirty="0"/>
              <a:t>number </a:t>
            </a:r>
            <a:r>
              <a:rPr lang="en-US" dirty="0" smtClean="0"/>
              <a:t>one side of the pages </a:t>
            </a:r>
            <a:r>
              <a:rPr lang="en-US" dirty="0"/>
              <a:t>since the right and left sides go together. </a:t>
            </a:r>
            <a:r>
              <a:rPr lang="en-US" dirty="0" smtClean="0"/>
              <a:t>A third option is to only number the first page of a lesson. This allows more than one page for a lesson, if needed.</a:t>
            </a:r>
            <a:r>
              <a:rPr lang="en-US" dirty="0"/>
              <a:t> Students can number the pages themselves, but the importance of numbering them correctly should be stressed.</a:t>
            </a:r>
          </a:p>
          <a:p>
            <a:r>
              <a:rPr lang="en-US" dirty="0"/>
              <a:t>Other items that are optional, but useful are a bookmark, such as a ribbon taped or hot glue gunned to the back cover (for students to mark the page being worked on </a:t>
            </a:r>
            <a:r>
              <a:rPr lang="en-US" dirty="0" smtClean="0"/>
              <a:t>next),</a:t>
            </a:r>
            <a:r>
              <a:rPr lang="en-US" dirty="0"/>
              <a:t> an envelope or </a:t>
            </a:r>
            <a:r>
              <a:rPr lang="en-US" dirty="0" smtClean="0"/>
              <a:t>Ziploc</a:t>
            </a:r>
            <a:r>
              <a:rPr lang="en-US" dirty="0"/>
              <a:t> bag glued to the back cover (for extra pieces, unfinished parts, math tools, or other things), and math resources, such as conversion charts, </a:t>
            </a:r>
            <a:r>
              <a:rPr lang="en-US" dirty="0" smtClean="0"/>
              <a:t>rubrics, general directions, etc. It is helpful to take time to teach how to use these.</a:t>
            </a:r>
            <a:endParaRPr lang="en-US" dirty="0"/>
          </a:p>
        </p:txBody>
      </p:sp>
    </p:spTree>
    <p:extLst>
      <p:ext uri="{BB962C8B-B14F-4D97-AF65-F5344CB8AC3E}">
        <p14:creationId xmlns:p14="http://schemas.microsoft.com/office/powerpoint/2010/main" val="113080635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Anatomy of an Interactive Notebook L</a:t>
            </a:r>
            <a:r>
              <a:rPr lang="en-US" dirty="0" smtClean="0"/>
              <a:t>esson</a:t>
            </a:r>
            <a:endParaRPr lang="en-US" dirty="0"/>
          </a:p>
        </p:txBody>
      </p:sp>
      <p:sp>
        <p:nvSpPr>
          <p:cNvPr id="3" name="Text Placeholder 2"/>
          <p:cNvSpPr>
            <a:spLocks noGrp="1"/>
          </p:cNvSpPr>
          <p:nvPr>
            <p:ph type="body" idx="1"/>
          </p:nvPr>
        </p:nvSpPr>
        <p:spPr/>
        <p:txBody>
          <a:bodyPr/>
          <a:lstStyle/>
          <a:p>
            <a:r>
              <a:rPr lang="en-US" dirty="0" smtClean="0"/>
              <a:t>Output</a:t>
            </a:r>
            <a:r>
              <a:rPr lang="en-US" dirty="0"/>
              <a:t> page</a:t>
            </a:r>
          </a:p>
        </p:txBody>
      </p:sp>
      <p:sp>
        <p:nvSpPr>
          <p:cNvPr id="4" name="Content Placeholder 3"/>
          <p:cNvSpPr>
            <a:spLocks noGrp="1"/>
          </p:cNvSpPr>
          <p:nvPr>
            <p:ph sz="half" idx="2"/>
          </p:nvPr>
        </p:nvSpPr>
        <p:spPr/>
        <p:txBody>
          <a:bodyPr/>
          <a:lstStyle/>
          <a:p>
            <a:r>
              <a:rPr lang="en-US" dirty="0"/>
              <a:t>This is where students express themselves through math, reflections, problem-solving, and explaining their reasoning. </a:t>
            </a:r>
          </a:p>
        </p:txBody>
      </p:sp>
      <p:sp>
        <p:nvSpPr>
          <p:cNvPr id="5" name="Text Placeholder 4"/>
          <p:cNvSpPr>
            <a:spLocks noGrp="1"/>
          </p:cNvSpPr>
          <p:nvPr>
            <p:ph type="body" sz="quarter" idx="3"/>
          </p:nvPr>
        </p:nvSpPr>
        <p:spPr/>
        <p:txBody>
          <a:bodyPr/>
          <a:lstStyle/>
          <a:p>
            <a:r>
              <a:rPr lang="en-US" dirty="0" smtClean="0"/>
              <a:t>Input</a:t>
            </a:r>
            <a:r>
              <a:rPr lang="en-US" dirty="0"/>
              <a:t> page</a:t>
            </a:r>
          </a:p>
        </p:txBody>
      </p:sp>
      <p:sp>
        <p:nvSpPr>
          <p:cNvPr id="6" name="Content Placeholder 5"/>
          <p:cNvSpPr>
            <a:spLocks noGrp="1"/>
          </p:cNvSpPr>
          <p:nvPr>
            <p:ph sz="quarter" idx="4"/>
          </p:nvPr>
        </p:nvSpPr>
        <p:spPr/>
        <p:txBody>
          <a:bodyPr/>
          <a:lstStyle/>
          <a:p>
            <a:r>
              <a:rPr lang="en-US" dirty="0"/>
              <a:t>This is where the notes are taken and the </a:t>
            </a:r>
            <a:r>
              <a:rPr lang="en-US" dirty="0" smtClean="0"/>
              <a:t>lesson </a:t>
            </a:r>
            <a:r>
              <a:rPr lang="en-US" dirty="0"/>
              <a:t>part of </a:t>
            </a:r>
            <a:r>
              <a:rPr lang="en-US" dirty="0" smtClean="0"/>
              <a:t>the</a:t>
            </a:r>
            <a:r>
              <a:rPr lang="en-US" dirty="0"/>
              <a:t> Interactive Notebook happen. </a:t>
            </a:r>
          </a:p>
        </p:txBody>
      </p:sp>
    </p:spTree>
    <p:extLst>
      <p:ext uri="{BB962C8B-B14F-4D97-AF65-F5344CB8AC3E}">
        <p14:creationId xmlns:p14="http://schemas.microsoft.com/office/powerpoint/2010/main" val="99946889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Input/Output Examples</a:t>
            </a:r>
            <a:endParaRPr lang="en-US" dirty="0">
              <a:solidFill>
                <a:schemeClr val="tx1"/>
              </a:solidFill>
            </a:endParaRPr>
          </a:p>
        </p:txBody>
      </p:sp>
      <p:sp>
        <p:nvSpPr>
          <p:cNvPr id="3" name="Text Placeholder 2"/>
          <p:cNvSpPr>
            <a:spLocks noGrp="1"/>
          </p:cNvSpPr>
          <p:nvPr>
            <p:ph type="body" idx="1"/>
          </p:nvPr>
        </p:nvSpPr>
        <p:spPr>
          <a:xfrm>
            <a:off x="1295400" y="2658532"/>
            <a:ext cx="4718304" cy="740275"/>
          </a:xfrm>
        </p:spPr>
        <p:txBody>
          <a:bodyPr/>
          <a:lstStyle/>
          <a:p>
            <a:r>
              <a:rPr lang="en-US" dirty="0" smtClean="0"/>
              <a:t>Choose the layout that makes the most sense to you.</a:t>
            </a:r>
            <a:endParaRPr lang="en-US" dirty="0"/>
          </a:p>
        </p:txBody>
      </p:sp>
      <p:sp>
        <p:nvSpPr>
          <p:cNvPr id="5" name="Text Placeholder 4"/>
          <p:cNvSpPr>
            <a:spLocks noGrp="1"/>
          </p:cNvSpPr>
          <p:nvPr>
            <p:ph type="body" sz="quarter" idx="3"/>
          </p:nvPr>
        </p:nvSpPr>
        <p:spPr/>
        <p:txBody>
          <a:bodyPr/>
          <a:lstStyle/>
          <a:p>
            <a:r>
              <a:rPr lang="en-US" dirty="0" smtClean="0"/>
              <a:t>Use them consistently.</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295400" y="3450090"/>
            <a:ext cx="4718050" cy="2218420"/>
          </a:xfrm>
          <a:prstGeom prst="rect">
            <a:avLst/>
          </a:prstGeom>
        </p:spPr>
      </p:pic>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675654" y="3243263"/>
            <a:ext cx="3727018" cy="2632075"/>
          </a:xfrm>
          <a:prstGeom prst="rect">
            <a:avLst/>
          </a:prstGeom>
        </p:spPr>
      </p:pic>
    </p:spTree>
    <p:extLst>
      <p:ext uri="{BB962C8B-B14F-4D97-AF65-F5344CB8AC3E}">
        <p14:creationId xmlns:p14="http://schemas.microsoft.com/office/powerpoint/2010/main" val="291243698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Input Page Information </a:t>
            </a:r>
            <a:endParaRPr lang="en-US" dirty="0"/>
          </a:p>
        </p:txBody>
      </p:sp>
      <p:sp>
        <p:nvSpPr>
          <p:cNvPr id="3" name="Content Placeholder 2"/>
          <p:cNvSpPr>
            <a:spLocks noGrp="1"/>
          </p:cNvSpPr>
          <p:nvPr>
            <p:ph idx="1"/>
          </p:nvPr>
        </p:nvSpPr>
        <p:spPr/>
        <p:txBody>
          <a:bodyPr>
            <a:normAutofit/>
          </a:bodyPr>
          <a:lstStyle/>
          <a:p>
            <a:r>
              <a:rPr lang="en-US" dirty="0" smtClean="0"/>
              <a:t>Notes – handwritten or pre-typed    If you want ideas or a starting point, </a:t>
            </a:r>
          </a:p>
          <a:p>
            <a:r>
              <a:rPr lang="en-US" dirty="0" smtClean="0"/>
              <a:t>Definitions							there are plenty of examples/ideas</a:t>
            </a:r>
          </a:p>
          <a:p>
            <a:r>
              <a:rPr lang="en-US" dirty="0" smtClean="0"/>
              <a:t>Examples							on Pinterest and TPT. See the end of</a:t>
            </a:r>
            <a:endParaRPr lang="en-US" dirty="0"/>
          </a:p>
          <a:p>
            <a:r>
              <a:rPr lang="en-US" dirty="0" smtClean="0"/>
              <a:t>Cut-outs								the PowerPoint for links to more</a:t>
            </a:r>
            <a:endParaRPr lang="en-US" dirty="0"/>
          </a:p>
          <a:p>
            <a:r>
              <a:rPr lang="en-US" dirty="0" smtClean="0"/>
              <a:t>Foldables							information and examples.</a:t>
            </a:r>
            <a:endParaRPr lang="en-US" dirty="0"/>
          </a:p>
          <a:p>
            <a:r>
              <a:rPr lang="en-US" dirty="0"/>
              <a:t>Frayer Models</a:t>
            </a:r>
          </a:p>
        </p:txBody>
      </p:sp>
    </p:spTree>
    <p:extLst>
      <p:ext uri="{BB962C8B-B14F-4D97-AF65-F5344CB8AC3E}">
        <p14:creationId xmlns:p14="http://schemas.microsoft.com/office/powerpoint/2010/main" val="97220973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a:t>
            </a:r>
            <a:r>
              <a:rPr lang="en-US" dirty="0" smtClean="0"/>
              <a:t>Input Pages</a:t>
            </a:r>
            <a:endParaRPr lang="en-US" dirty="0"/>
          </a:p>
        </p:txBody>
      </p:sp>
      <p:pic>
        <p:nvPicPr>
          <p:cNvPr id="4" name="Content Placeholder 3" descr="Distributive Property.jpg"/>
          <p:cNvPicPr>
            <a:picLocks noGrp="1" noChangeAspect="1"/>
          </p:cNvPicPr>
          <p:nvPr>
            <p:ph idx="1"/>
          </p:nvPr>
        </p:nvPicPr>
        <p:blipFill>
          <a:blip r:embed="rId3"/>
          <a:stretch>
            <a:fillRect/>
          </a:stretch>
        </p:blipFill>
        <p:spPr>
          <a:xfrm>
            <a:off x="1076539" y="2943225"/>
            <a:ext cx="1538266" cy="2051022"/>
          </a:xfrm>
        </p:spPr>
      </p:pic>
      <p:pic>
        <p:nvPicPr>
          <p:cNvPr id="7" name="Picture 6"/>
          <p:cNvPicPr>
            <a:picLocks noChangeAspect="1"/>
          </p:cNvPicPr>
          <p:nvPr/>
        </p:nvPicPr>
        <p:blipFill>
          <a:blip r:embed="rId4"/>
          <a:stretch>
            <a:fillRect/>
          </a:stretch>
        </p:blipFill>
        <p:spPr>
          <a:xfrm>
            <a:off x="695787" y="827935"/>
            <a:ext cx="2037888" cy="2112855"/>
          </a:xfrm>
          <a:prstGeom prst="rect">
            <a:avLst/>
          </a:prstGeom>
        </p:spPr>
      </p:pic>
      <p:pic>
        <p:nvPicPr>
          <p:cNvPr id="8" name="Picture 7"/>
          <p:cNvPicPr>
            <a:picLocks noChangeAspect="1"/>
          </p:cNvPicPr>
          <p:nvPr/>
        </p:nvPicPr>
        <p:blipFill>
          <a:blip r:embed="rId5"/>
          <a:stretch>
            <a:fillRect/>
          </a:stretch>
        </p:blipFill>
        <p:spPr>
          <a:xfrm>
            <a:off x="5116899" y="1967622"/>
            <a:ext cx="1445741" cy="2071155"/>
          </a:xfrm>
          <a:prstGeom prst="rect">
            <a:avLst/>
          </a:prstGeom>
        </p:spPr>
      </p:pic>
      <p:pic>
        <p:nvPicPr>
          <p:cNvPr id="9" name="Picture 8"/>
          <p:cNvPicPr>
            <a:picLocks noChangeAspect="1"/>
          </p:cNvPicPr>
          <p:nvPr/>
        </p:nvPicPr>
        <p:blipFill>
          <a:blip r:embed="rId6"/>
          <a:stretch>
            <a:fillRect/>
          </a:stretch>
        </p:blipFill>
        <p:spPr>
          <a:xfrm>
            <a:off x="2705638" y="3665155"/>
            <a:ext cx="2743200" cy="2475096"/>
          </a:xfrm>
          <a:prstGeom prst="rect">
            <a:avLst/>
          </a:prstGeom>
        </p:spPr>
      </p:pic>
      <p:pic>
        <p:nvPicPr>
          <p:cNvPr id="10" name="Picture 9"/>
          <p:cNvPicPr>
            <a:picLocks noChangeAspect="1"/>
          </p:cNvPicPr>
          <p:nvPr/>
        </p:nvPicPr>
        <p:blipFill>
          <a:blip r:embed="rId7"/>
          <a:stretch>
            <a:fillRect/>
          </a:stretch>
        </p:blipFill>
        <p:spPr>
          <a:xfrm>
            <a:off x="2618855" y="1862938"/>
            <a:ext cx="1986803" cy="1975690"/>
          </a:xfrm>
          <a:prstGeom prst="rect">
            <a:avLst/>
          </a:prstGeom>
        </p:spPr>
      </p:pic>
      <p:pic>
        <p:nvPicPr>
          <p:cNvPr id="12" name="Picture 11"/>
          <p:cNvPicPr>
            <a:picLocks noChangeAspect="1"/>
          </p:cNvPicPr>
          <p:nvPr/>
        </p:nvPicPr>
        <p:blipFill>
          <a:blip r:embed="rId8"/>
          <a:stretch>
            <a:fillRect/>
          </a:stretch>
        </p:blipFill>
        <p:spPr>
          <a:xfrm>
            <a:off x="9235350" y="1506539"/>
            <a:ext cx="1986803" cy="2262449"/>
          </a:xfrm>
          <a:prstGeom prst="rect">
            <a:avLst/>
          </a:prstGeom>
        </p:spPr>
      </p:pic>
      <p:pic>
        <p:nvPicPr>
          <p:cNvPr id="13" name="Picture 12"/>
          <p:cNvPicPr>
            <a:picLocks noChangeAspect="1"/>
          </p:cNvPicPr>
          <p:nvPr/>
        </p:nvPicPr>
        <p:blipFill>
          <a:blip r:embed="rId9"/>
          <a:stretch>
            <a:fillRect/>
          </a:stretch>
        </p:blipFill>
        <p:spPr>
          <a:xfrm>
            <a:off x="5515840" y="3596470"/>
            <a:ext cx="1874197" cy="2612465"/>
          </a:xfrm>
          <a:prstGeom prst="rect">
            <a:avLst/>
          </a:prstGeom>
        </p:spPr>
      </p:pic>
      <p:pic>
        <p:nvPicPr>
          <p:cNvPr id="14" name="Picture 13"/>
          <p:cNvPicPr>
            <a:picLocks noChangeAspect="1"/>
          </p:cNvPicPr>
          <p:nvPr/>
        </p:nvPicPr>
        <p:blipFill>
          <a:blip r:embed="rId10"/>
          <a:stretch>
            <a:fillRect/>
          </a:stretch>
        </p:blipFill>
        <p:spPr>
          <a:xfrm>
            <a:off x="8745341" y="3840339"/>
            <a:ext cx="2743200" cy="2457752"/>
          </a:xfrm>
          <a:prstGeom prst="rect">
            <a:avLst/>
          </a:prstGeom>
        </p:spPr>
      </p:pic>
      <p:pic>
        <p:nvPicPr>
          <p:cNvPr id="15" name="Picture 14"/>
          <p:cNvPicPr>
            <a:picLocks noChangeAspect="1"/>
          </p:cNvPicPr>
          <p:nvPr/>
        </p:nvPicPr>
        <p:blipFill>
          <a:blip r:embed="rId11"/>
          <a:stretch>
            <a:fillRect/>
          </a:stretch>
        </p:blipFill>
        <p:spPr>
          <a:xfrm>
            <a:off x="921050" y="4133850"/>
            <a:ext cx="1693326" cy="1870730"/>
          </a:xfrm>
          <a:prstGeom prst="rect">
            <a:avLst/>
          </a:prstGeom>
        </p:spPr>
      </p:pic>
      <p:pic>
        <p:nvPicPr>
          <p:cNvPr id="16" name="Picture 15"/>
          <p:cNvPicPr>
            <a:picLocks noChangeAspect="1"/>
          </p:cNvPicPr>
          <p:nvPr/>
        </p:nvPicPr>
        <p:blipFill>
          <a:blip r:embed="rId12"/>
          <a:stretch>
            <a:fillRect/>
          </a:stretch>
        </p:blipFill>
        <p:spPr>
          <a:xfrm>
            <a:off x="7420481" y="4228493"/>
            <a:ext cx="1173109" cy="1681443"/>
          </a:xfrm>
          <a:prstGeom prst="rect">
            <a:avLst/>
          </a:prstGeom>
        </p:spPr>
      </p:pic>
      <p:pic>
        <p:nvPicPr>
          <p:cNvPr id="17" name="Picture 16"/>
          <p:cNvPicPr>
            <a:picLocks noChangeAspect="1"/>
          </p:cNvPicPr>
          <p:nvPr/>
        </p:nvPicPr>
        <p:blipFill>
          <a:blip r:embed="rId13"/>
          <a:stretch>
            <a:fillRect/>
          </a:stretch>
        </p:blipFill>
        <p:spPr>
          <a:xfrm>
            <a:off x="7390037" y="1967622"/>
            <a:ext cx="1447588" cy="1922807"/>
          </a:xfrm>
          <a:prstGeom prst="rect">
            <a:avLst/>
          </a:prstGeom>
        </p:spPr>
      </p:pic>
    </p:spTree>
    <p:extLst>
      <p:ext uri="{BB962C8B-B14F-4D97-AF65-F5344CB8AC3E}">
        <p14:creationId xmlns:p14="http://schemas.microsoft.com/office/powerpoint/2010/main" val="297428865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43102" y="3249261"/>
            <a:ext cx="2471031" cy="3203190"/>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3025421" y="3296881"/>
            <a:ext cx="2365861" cy="3092629"/>
          </a:xfrm>
        </p:spPr>
      </p:pic>
      <p:pic>
        <p:nvPicPr>
          <p:cNvPr id="7"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9798" y="3296883"/>
            <a:ext cx="2319224" cy="3092300"/>
          </a:xfrm>
          <a:prstGeom prst="rect">
            <a:avLst/>
          </a:prstGeom>
        </p:spPr>
      </p:pic>
      <p:pic>
        <p:nvPicPr>
          <p:cNvPr id="9" name="Content Placeholder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99021" y="3296883"/>
            <a:ext cx="2365609" cy="3092300"/>
          </a:xfrm>
          <a:prstGeom prst="rect">
            <a:avLst/>
          </a:prstGeom>
        </p:spPr>
      </p:pic>
      <p:pic>
        <p:nvPicPr>
          <p:cNvPr id="205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103" y="600075"/>
            <a:ext cx="2279120" cy="2696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22223" y="539132"/>
            <a:ext cx="2156177" cy="2803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75919" y="600075"/>
            <a:ext cx="2224792" cy="27635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00711" y="600075"/>
            <a:ext cx="2020491" cy="2696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rotWithShape="1">
          <a:blip r:embed="rId10">
            <a:extLst>
              <a:ext uri="{28A0092B-C50C-407E-A947-70E740481C1C}">
                <a14:useLocalDpi xmlns:a14="http://schemas.microsoft.com/office/drawing/2010/main" val="0"/>
              </a:ext>
            </a:extLst>
          </a:blip>
          <a:srcRect l="5495" t="3983"/>
          <a:stretch/>
        </p:blipFill>
        <p:spPr bwMode="auto">
          <a:xfrm>
            <a:off x="9104855" y="600075"/>
            <a:ext cx="2091050" cy="2696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5400000">
            <a:off x="9578879" y="4024419"/>
            <a:ext cx="2747906" cy="19816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8884094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half" idx="1"/>
          </p:nvPr>
        </p:nvSpPr>
        <p:spPr/>
        <p:txBody>
          <a:bodyPr/>
          <a:lstStyle/>
          <a:p>
            <a:endParaRPr lang="en-US" dirty="0"/>
          </a:p>
        </p:txBody>
      </p:sp>
      <p:sp>
        <p:nvSpPr>
          <p:cNvPr id="4" name="Content Placeholder 3"/>
          <p:cNvSpPr>
            <a:spLocks noGrp="1"/>
          </p:cNvSpPr>
          <p:nvPr>
            <p:ph sz="half" idx="2"/>
          </p:nvPr>
        </p:nvSpPr>
        <p:spPr/>
        <p:txBody>
          <a:bodyPr/>
          <a:lstStyle/>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478" y="641675"/>
            <a:ext cx="2611790" cy="2835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80268" y="641675"/>
            <a:ext cx="2367632" cy="2835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5945" y="990570"/>
            <a:ext cx="3739655" cy="2486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45600" y="122945"/>
            <a:ext cx="2442075" cy="25686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8478" y="3477533"/>
            <a:ext cx="2611790" cy="3104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80268" y="3477533"/>
            <a:ext cx="1873954" cy="2559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4222" y="3548464"/>
            <a:ext cx="2305050" cy="2962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2"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663436" y="4310865"/>
            <a:ext cx="1900061" cy="2381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3" name="Picture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82360" y="2502189"/>
            <a:ext cx="2568553" cy="1950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4" name="Picture 1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64400" y="3610882"/>
            <a:ext cx="1981200" cy="2695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5027383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Output Side</a:t>
            </a:r>
            <a:r>
              <a:rPr lang="en-US" dirty="0"/>
              <a:t> </a:t>
            </a:r>
            <a:r>
              <a:rPr lang="en-US" dirty="0" smtClean="0"/>
              <a:t>Information</a:t>
            </a:r>
            <a:endParaRPr lang="en-US" dirty="0">
              <a:solidFill>
                <a:srgbClr val="262626"/>
              </a:solidFill>
              <a:latin typeface="Garamond"/>
            </a:endParaRPr>
          </a:p>
        </p:txBody>
      </p:sp>
      <p:sp>
        <p:nvSpPr>
          <p:cNvPr id="3" name="Content Placeholder 2"/>
          <p:cNvSpPr>
            <a:spLocks noGrp="1"/>
          </p:cNvSpPr>
          <p:nvPr>
            <p:ph idx="1"/>
          </p:nvPr>
        </p:nvSpPr>
        <p:spPr>
          <a:xfrm>
            <a:off x="805219" y="2508805"/>
            <a:ext cx="10549718" cy="3700925"/>
          </a:xfrm>
        </p:spPr>
        <p:txBody>
          <a:bodyPr>
            <a:normAutofit fontScale="92500" lnSpcReduction="10000"/>
          </a:bodyPr>
          <a:lstStyle/>
          <a:p>
            <a:r>
              <a:rPr lang="en-US" dirty="0"/>
              <a:t>This page allows for a number of types of expression. If the directions can allow for </a:t>
            </a:r>
            <a:r>
              <a:rPr lang="en-US" dirty="0" smtClean="0"/>
              <a:t>low floor,</a:t>
            </a:r>
            <a:r>
              <a:rPr lang="en-US" dirty="0"/>
              <a:t> </a:t>
            </a:r>
            <a:r>
              <a:rPr lang="en-US" dirty="0" smtClean="0"/>
              <a:t>high </a:t>
            </a:r>
            <a:r>
              <a:rPr lang="en-US" dirty="0"/>
              <a:t>ceiling</a:t>
            </a:r>
            <a:r>
              <a:rPr lang="en-US" dirty="0" smtClean="0"/>
              <a:t>,</a:t>
            </a:r>
            <a:r>
              <a:rPr lang="en-US" dirty="0"/>
              <a:t> students can choose what they feel will </a:t>
            </a:r>
            <a:r>
              <a:rPr lang="en-US" dirty="0" smtClean="0"/>
              <a:t>best help </a:t>
            </a:r>
            <a:r>
              <a:rPr lang="en-US" dirty="0"/>
              <a:t>them. The page may be asked to be completed in class or at home. </a:t>
            </a:r>
            <a:r>
              <a:rPr lang="en-US" dirty="0" smtClean="0"/>
              <a:t>They </a:t>
            </a:r>
            <a:r>
              <a:rPr lang="en-US" dirty="0"/>
              <a:t>may be asked to </a:t>
            </a:r>
            <a:r>
              <a:rPr lang="en-US" dirty="0" smtClean="0"/>
              <a:t>create </a:t>
            </a:r>
            <a:r>
              <a:rPr lang="en-US" dirty="0"/>
              <a:t>their own problem and solve it. </a:t>
            </a:r>
            <a:r>
              <a:rPr lang="en-US" dirty="0" smtClean="0"/>
              <a:t>An </a:t>
            </a:r>
            <a:r>
              <a:rPr lang="en-US" dirty="0"/>
              <a:t>in-class variation is to create a problem for a fellow student to solve. An at-home variation could be to create a problem and teach a friend or relative how to solve it.</a:t>
            </a:r>
            <a:endParaRPr lang="en-US" dirty="0">
              <a:solidFill>
                <a:srgbClr val="262626"/>
              </a:solidFill>
              <a:latin typeface="Garamond"/>
            </a:endParaRPr>
          </a:p>
          <a:p>
            <a:r>
              <a:rPr lang="en-US" dirty="0"/>
              <a:t>Students may be given </a:t>
            </a:r>
            <a:r>
              <a:rPr lang="en-US" dirty="0" smtClean="0"/>
              <a:t>one or more problems </a:t>
            </a:r>
            <a:r>
              <a:rPr lang="en-US" dirty="0"/>
              <a:t>to solve. They may be able to choose </a:t>
            </a:r>
            <a:r>
              <a:rPr lang="en-US" dirty="0" smtClean="0"/>
              <a:t>from a group of </a:t>
            </a:r>
            <a:r>
              <a:rPr lang="en-US" dirty="0"/>
              <a:t>problems to solve. </a:t>
            </a:r>
            <a:r>
              <a:rPr lang="en-US" dirty="0" smtClean="0"/>
              <a:t>Students may be asked to solve a problem </a:t>
            </a:r>
            <a:r>
              <a:rPr lang="en-US" dirty="0"/>
              <a:t>in multiple ways, or using words, numbers, pictures, etc.</a:t>
            </a:r>
          </a:p>
          <a:p>
            <a:r>
              <a:rPr lang="en-US" dirty="0" smtClean="0"/>
              <a:t>Students </a:t>
            </a:r>
            <a:r>
              <a:rPr lang="en-US" dirty="0"/>
              <a:t>may, in conjunction with the items above or independently, be asked to reflect on the lesson and/or their learning.</a:t>
            </a:r>
          </a:p>
        </p:txBody>
      </p:sp>
    </p:spTree>
    <p:extLst>
      <p:ext uri="{BB962C8B-B14F-4D97-AF65-F5344CB8AC3E}">
        <p14:creationId xmlns:p14="http://schemas.microsoft.com/office/powerpoint/2010/main" val="184822655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a:t>
            </a:r>
            <a:r>
              <a:rPr lang="en-US" dirty="0" smtClean="0"/>
              <a:t>Output Pages</a:t>
            </a:r>
            <a:endParaRPr lang="en-US" dirty="0"/>
          </a:p>
        </p:txBody>
      </p:sp>
      <p:pic>
        <p:nvPicPr>
          <p:cNvPr id="4" name="Content Placeholder 3"/>
          <p:cNvPicPr>
            <a:picLocks noGrp="1" noChangeAspect="1"/>
          </p:cNvPicPr>
          <p:nvPr>
            <p:ph idx="1"/>
          </p:nvPr>
        </p:nvPicPr>
        <p:blipFill>
          <a:blip r:embed="rId3"/>
          <a:stretch>
            <a:fillRect/>
          </a:stretch>
        </p:blipFill>
        <p:spPr>
          <a:xfrm>
            <a:off x="5407333" y="1964980"/>
            <a:ext cx="3232240" cy="1889864"/>
          </a:xfrm>
        </p:spPr>
      </p:pic>
      <p:pic>
        <p:nvPicPr>
          <p:cNvPr id="5" name="Picture 4"/>
          <p:cNvPicPr>
            <a:picLocks noChangeAspect="1"/>
          </p:cNvPicPr>
          <p:nvPr/>
        </p:nvPicPr>
        <p:blipFill>
          <a:blip r:embed="rId4"/>
          <a:stretch>
            <a:fillRect/>
          </a:stretch>
        </p:blipFill>
        <p:spPr>
          <a:xfrm>
            <a:off x="175331" y="1172281"/>
            <a:ext cx="2743200" cy="2786196"/>
          </a:xfrm>
          <a:prstGeom prst="rect">
            <a:avLst/>
          </a:prstGeom>
        </p:spPr>
      </p:pic>
      <p:pic>
        <p:nvPicPr>
          <p:cNvPr id="6" name="Picture 5"/>
          <p:cNvPicPr>
            <a:picLocks noChangeAspect="1"/>
          </p:cNvPicPr>
          <p:nvPr/>
        </p:nvPicPr>
        <p:blipFill>
          <a:blip r:embed="rId5"/>
          <a:stretch>
            <a:fillRect/>
          </a:stretch>
        </p:blipFill>
        <p:spPr>
          <a:xfrm>
            <a:off x="9084172" y="1512711"/>
            <a:ext cx="2477149" cy="3169685"/>
          </a:xfrm>
          <a:prstGeom prst="rect">
            <a:avLst/>
          </a:prstGeom>
        </p:spPr>
      </p:pic>
      <p:pic>
        <p:nvPicPr>
          <p:cNvPr id="7" name="Picture 6"/>
          <p:cNvPicPr>
            <a:picLocks noChangeAspect="1"/>
          </p:cNvPicPr>
          <p:nvPr/>
        </p:nvPicPr>
        <p:blipFill>
          <a:blip r:embed="rId6"/>
          <a:stretch>
            <a:fillRect/>
          </a:stretch>
        </p:blipFill>
        <p:spPr>
          <a:xfrm>
            <a:off x="8818122" y="4807752"/>
            <a:ext cx="2743200" cy="1442139"/>
          </a:xfrm>
          <a:prstGeom prst="rect">
            <a:avLst/>
          </a:prstGeom>
        </p:spPr>
      </p:pic>
      <p:pic>
        <p:nvPicPr>
          <p:cNvPr id="9" name="Picture 8"/>
          <p:cNvPicPr>
            <a:picLocks noChangeAspect="1"/>
          </p:cNvPicPr>
          <p:nvPr/>
        </p:nvPicPr>
        <p:blipFill>
          <a:blip r:embed="rId7"/>
          <a:stretch>
            <a:fillRect/>
          </a:stretch>
        </p:blipFill>
        <p:spPr>
          <a:xfrm>
            <a:off x="3189464" y="1879572"/>
            <a:ext cx="2743200" cy="2078905"/>
          </a:xfrm>
          <a:prstGeom prst="rect">
            <a:avLst/>
          </a:prstGeom>
        </p:spPr>
      </p:pic>
      <p:pic>
        <p:nvPicPr>
          <p:cNvPr id="10" name="Picture 9"/>
          <p:cNvPicPr>
            <a:picLocks noChangeAspect="1"/>
          </p:cNvPicPr>
          <p:nvPr/>
        </p:nvPicPr>
        <p:blipFill>
          <a:blip r:embed="rId8"/>
          <a:stretch>
            <a:fillRect/>
          </a:stretch>
        </p:blipFill>
        <p:spPr>
          <a:xfrm>
            <a:off x="3315981" y="3496900"/>
            <a:ext cx="1987658" cy="2752991"/>
          </a:xfrm>
          <a:prstGeom prst="rect">
            <a:avLst/>
          </a:prstGeom>
        </p:spPr>
      </p:pic>
      <p:pic>
        <p:nvPicPr>
          <p:cNvPr id="11" name="Picture 10"/>
          <p:cNvPicPr>
            <a:picLocks noChangeAspect="1"/>
          </p:cNvPicPr>
          <p:nvPr/>
        </p:nvPicPr>
        <p:blipFill>
          <a:blip r:embed="rId9"/>
          <a:stretch>
            <a:fillRect/>
          </a:stretch>
        </p:blipFill>
        <p:spPr>
          <a:xfrm>
            <a:off x="5932664" y="3958477"/>
            <a:ext cx="2743200" cy="2043270"/>
          </a:xfrm>
          <a:prstGeom prst="rect">
            <a:avLst/>
          </a:prstGeom>
        </p:spPr>
      </p:pic>
      <p:pic>
        <p:nvPicPr>
          <p:cNvPr id="12" name="Picture 11"/>
          <p:cNvPicPr>
            <a:picLocks noChangeAspect="1"/>
          </p:cNvPicPr>
          <p:nvPr/>
        </p:nvPicPr>
        <p:blipFill>
          <a:blip r:embed="rId10"/>
          <a:stretch>
            <a:fillRect/>
          </a:stretch>
        </p:blipFill>
        <p:spPr>
          <a:xfrm>
            <a:off x="572781" y="4077405"/>
            <a:ext cx="2743200" cy="2053059"/>
          </a:xfrm>
          <a:prstGeom prst="rect">
            <a:avLst/>
          </a:prstGeom>
        </p:spPr>
      </p:pic>
    </p:spTree>
    <p:extLst>
      <p:ext uri="{BB962C8B-B14F-4D97-AF65-F5344CB8AC3E}">
        <p14:creationId xmlns:p14="http://schemas.microsoft.com/office/powerpoint/2010/main" val="375122422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Growth </a:t>
            </a:r>
            <a:r>
              <a:rPr lang="en-US" dirty="0" smtClean="0"/>
              <a:t>Mindset </a:t>
            </a:r>
            <a:r>
              <a:rPr lang="en-US" dirty="0"/>
              <a:t>and </a:t>
            </a:r>
            <a:r>
              <a:rPr lang="en-US" dirty="0" smtClean="0"/>
              <a:t>Math</a:t>
            </a:r>
            <a:endParaRPr lang="en-US" dirty="0"/>
          </a:p>
        </p:txBody>
      </p:sp>
      <p:sp>
        <p:nvSpPr>
          <p:cNvPr id="3" name="Content Placeholder 2"/>
          <p:cNvSpPr>
            <a:spLocks noGrp="1"/>
          </p:cNvSpPr>
          <p:nvPr>
            <p:ph idx="1"/>
          </p:nvPr>
        </p:nvSpPr>
        <p:spPr>
          <a:xfrm>
            <a:off x="832513" y="2556932"/>
            <a:ext cx="10536072" cy="3318936"/>
          </a:xfrm>
        </p:spPr>
        <p:txBody>
          <a:bodyPr>
            <a:noAutofit/>
          </a:bodyPr>
          <a:lstStyle/>
          <a:p>
            <a:pPr>
              <a:spcBef>
                <a:spcPts val="0"/>
              </a:spcBef>
              <a:spcAft>
                <a:spcPts val="0"/>
              </a:spcAft>
            </a:pPr>
            <a:r>
              <a:rPr lang="en-US" sz="2050" dirty="0" smtClean="0">
                <a:solidFill>
                  <a:schemeClr val="tx1"/>
                </a:solidFill>
              </a:rPr>
              <a:t>Growth mindset is, in a very simplified definition, the belief that everyone is able to </a:t>
            </a:r>
          </a:p>
          <a:p>
            <a:pPr marL="0" indent="0">
              <a:spcBef>
                <a:spcPts val="0"/>
              </a:spcBef>
              <a:spcAft>
                <a:spcPts val="0"/>
              </a:spcAft>
              <a:buNone/>
            </a:pPr>
            <a:r>
              <a:rPr lang="en-US" sz="2050" dirty="0" smtClean="0">
                <a:solidFill>
                  <a:schemeClr val="tx1"/>
                </a:solidFill>
              </a:rPr>
              <a:t>improve with effort. Productive struggles allow people to grow and improve.  </a:t>
            </a:r>
          </a:p>
          <a:p>
            <a:pPr>
              <a:spcBef>
                <a:spcPts val="0"/>
              </a:spcBef>
              <a:spcAft>
                <a:spcPts val="0"/>
              </a:spcAft>
            </a:pPr>
            <a:r>
              <a:rPr lang="en-US" sz="2050" dirty="0" smtClean="0">
                <a:solidFill>
                  <a:schemeClr val="tx1"/>
                </a:solidFill>
              </a:rPr>
              <a:t>Starting the year with a growth mindset survey allows students to reflect on their beliefs about math and inform you about the student.</a:t>
            </a:r>
          </a:p>
          <a:p>
            <a:pPr>
              <a:spcBef>
                <a:spcPts val="0"/>
              </a:spcBef>
              <a:spcAft>
                <a:spcPts val="0"/>
              </a:spcAft>
            </a:pPr>
            <a:r>
              <a:rPr lang="en-US" sz="2050" dirty="0" smtClean="0">
                <a:solidFill>
                  <a:schemeClr val="tx1"/>
                </a:solidFill>
              </a:rPr>
              <a:t>Another suggestion is to start the Interactive Notebook with a math and mindset lesson.  </a:t>
            </a:r>
          </a:p>
          <a:p>
            <a:r>
              <a:rPr lang="en-US" sz="2050" dirty="0" smtClean="0">
                <a:solidFill>
                  <a:schemeClr val="tx1"/>
                </a:solidFill>
              </a:rPr>
              <a:t>Jo Boaler’s YouCubed.org website contains great mindset lessons and activities. </a:t>
            </a:r>
            <a:r>
              <a:rPr lang="en-US" sz="2050" dirty="0" smtClean="0">
                <a:solidFill>
                  <a:schemeClr val="tx1"/>
                </a:solidFill>
                <a:hlinkClick r:id="rId3"/>
              </a:rPr>
              <a:t>https://www.youcubed.org/</a:t>
            </a:r>
            <a:r>
              <a:rPr lang="en-US" sz="2050" dirty="0" smtClean="0">
                <a:solidFill>
                  <a:schemeClr val="tx1"/>
                </a:solidFill>
              </a:rPr>
              <a:t>) Growth mindset messages are easy to include in the Interactive Notebook as comments as well. </a:t>
            </a:r>
          </a:p>
          <a:p>
            <a:r>
              <a:rPr lang="en-US" sz="2050" dirty="0" smtClean="0"/>
              <a:t>Students can set goals and create strategies for success. </a:t>
            </a:r>
            <a:endParaRPr lang="en-US" sz="2050"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01956" y="123472"/>
            <a:ext cx="2077156" cy="25092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935693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a:t>
            </a:r>
            <a:r>
              <a:rPr lang="en-US" dirty="0" smtClean="0"/>
              <a:t>re </a:t>
            </a:r>
            <a:r>
              <a:rPr lang="en-US" dirty="0"/>
              <a:t>Interactive Notebooks?</a:t>
            </a:r>
          </a:p>
        </p:txBody>
      </p:sp>
      <p:sp>
        <p:nvSpPr>
          <p:cNvPr id="3" name="Content Placeholder 2"/>
          <p:cNvSpPr>
            <a:spLocks noGrp="1"/>
          </p:cNvSpPr>
          <p:nvPr>
            <p:ph sz="half" idx="1"/>
          </p:nvPr>
        </p:nvSpPr>
        <p:spPr>
          <a:xfrm>
            <a:off x="1298448" y="2442949"/>
            <a:ext cx="4718304" cy="3780429"/>
          </a:xfrm>
        </p:spPr>
        <p:txBody>
          <a:bodyPr>
            <a:normAutofit lnSpcReduction="10000"/>
          </a:bodyPr>
          <a:lstStyle/>
          <a:p>
            <a:pPr marL="0" indent="0">
              <a:buNone/>
            </a:pPr>
            <a:r>
              <a:rPr lang="en-US" sz="2200" dirty="0"/>
              <a:t>They are:</a:t>
            </a:r>
          </a:p>
          <a:p>
            <a:r>
              <a:rPr lang="en-US" sz="2200" dirty="0"/>
              <a:t>a place to take notes and reason about what was learned.</a:t>
            </a:r>
          </a:p>
          <a:p>
            <a:r>
              <a:rPr lang="en-US" sz="2200" dirty="0"/>
              <a:t>a reference tool for students.</a:t>
            </a:r>
            <a:endParaRPr lang="en-US" sz="2200" dirty="0">
              <a:solidFill>
                <a:schemeClr val="tx1"/>
              </a:solidFill>
            </a:endParaRPr>
          </a:p>
          <a:p>
            <a:r>
              <a:rPr lang="en-US" sz="2200" dirty="0" smtClean="0"/>
              <a:t>a source for </a:t>
            </a:r>
            <a:r>
              <a:rPr lang="en-US" sz="2200" dirty="0"/>
              <a:t>informal </a:t>
            </a:r>
            <a:r>
              <a:rPr lang="en-US" sz="2200" dirty="0" smtClean="0"/>
              <a:t>assessment.</a:t>
            </a:r>
            <a:endParaRPr lang="en-US" sz="2200" dirty="0"/>
          </a:p>
          <a:p>
            <a:r>
              <a:rPr lang="en-US" sz="2200" dirty="0"/>
              <a:t>used with any grade level from kindergarten to high </a:t>
            </a:r>
            <a:r>
              <a:rPr lang="en-US" sz="2200" dirty="0" smtClean="0"/>
              <a:t>school. (Many of the ideas can be applied across the grades with a little creativity.)</a:t>
            </a:r>
            <a:endParaRPr lang="en-US" sz="2200" dirty="0"/>
          </a:p>
        </p:txBody>
      </p:sp>
      <p:sp>
        <p:nvSpPr>
          <p:cNvPr id="4" name="Content Placeholder 3"/>
          <p:cNvSpPr>
            <a:spLocks noGrp="1"/>
          </p:cNvSpPr>
          <p:nvPr>
            <p:ph sz="half" idx="2"/>
          </p:nvPr>
        </p:nvSpPr>
        <p:spPr/>
        <p:txBody>
          <a:bodyPr>
            <a:normAutofit lnSpcReduction="10000"/>
          </a:bodyPr>
          <a:lstStyle/>
          <a:p>
            <a:pPr marL="0" indent="0">
              <a:buNone/>
            </a:pPr>
            <a:r>
              <a:rPr lang="en-US" dirty="0"/>
              <a:t>They are not:</a:t>
            </a:r>
          </a:p>
          <a:p>
            <a:r>
              <a:rPr lang="en-US" dirty="0"/>
              <a:t>reproduction of book pages.</a:t>
            </a:r>
            <a:endParaRPr lang="x-none"/>
          </a:p>
          <a:p>
            <a:r>
              <a:rPr lang="en-US" dirty="0"/>
              <a:t>irrelevant showpieces</a:t>
            </a:r>
            <a:r>
              <a:rPr lang="en-US" dirty="0" smtClean="0"/>
              <a:t>.</a:t>
            </a:r>
          </a:p>
          <a:p>
            <a:r>
              <a:rPr lang="en-US" dirty="0" smtClean="0"/>
              <a:t>the same from teacher to teacher, or year to year.</a:t>
            </a:r>
            <a:endParaRPr lang="x-none"/>
          </a:p>
          <a:p>
            <a:pPr marL="0" indent="0">
              <a:buNone/>
            </a:pPr>
            <a:endParaRPr lang="en-US" dirty="0"/>
          </a:p>
          <a:p>
            <a:pPr marL="0" indent="0">
              <a:buNone/>
            </a:pPr>
            <a:endParaRPr lang="en-US" dirty="0"/>
          </a:p>
        </p:txBody>
      </p:sp>
    </p:spTree>
    <p:extLst>
      <p:ext uri="{BB962C8B-B14F-4D97-AF65-F5344CB8AC3E}">
        <p14:creationId xmlns:p14="http://schemas.microsoft.com/office/powerpoint/2010/main" val="349251726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Tools and Items</a:t>
            </a:r>
            <a:endParaRPr 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2227" y="127065"/>
            <a:ext cx="1663535" cy="2443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5762" y="101458"/>
            <a:ext cx="1860549" cy="24687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6980" y="-1"/>
            <a:ext cx="2398398" cy="26377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75335" y="2570165"/>
            <a:ext cx="3429000" cy="3990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37292" y="2443100"/>
            <a:ext cx="2753136" cy="38797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90428" y="2314574"/>
            <a:ext cx="2504500" cy="3273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5"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999" y="2570165"/>
            <a:ext cx="3097525" cy="4048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6217222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Grading Interactive Notebooks</a:t>
            </a:r>
          </a:p>
        </p:txBody>
      </p:sp>
      <p:sp>
        <p:nvSpPr>
          <p:cNvPr id="3" name="Content Placeholder 2"/>
          <p:cNvSpPr>
            <a:spLocks noGrp="1"/>
          </p:cNvSpPr>
          <p:nvPr>
            <p:ph idx="1"/>
          </p:nvPr>
        </p:nvSpPr>
        <p:spPr/>
        <p:txBody>
          <a:bodyPr/>
          <a:lstStyle/>
          <a:p>
            <a:r>
              <a:rPr lang="en-US" dirty="0"/>
              <a:t>The types of rubrics and the ways to grade are quite diverse. Rubrics can be based on an overall single score, such as on the first rubric. They can be more complex, like in the second one. In any case, students need to be aware of the grading criteria.</a:t>
            </a:r>
            <a:endParaRPr lang="en-US" dirty="0">
              <a:solidFill>
                <a:schemeClr val="tx1"/>
              </a:solidFill>
            </a:endParaRPr>
          </a:p>
        </p:txBody>
      </p:sp>
      <p:pic>
        <p:nvPicPr>
          <p:cNvPr id="4" name="Picture 3"/>
          <p:cNvPicPr>
            <a:picLocks noChangeAspect="1"/>
          </p:cNvPicPr>
          <p:nvPr/>
        </p:nvPicPr>
        <p:blipFill>
          <a:blip r:embed="rId3"/>
          <a:stretch>
            <a:fillRect/>
          </a:stretch>
        </p:blipFill>
        <p:spPr>
          <a:xfrm>
            <a:off x="5963835" y="3747229"/>
            <a:ext cx="1838250" cy="2451239"/>
          </a:xfrm>
          <a:prstGeom prst="rect">
            <a:avLst/>
          </a:prstGeom>
        </p:spPr>
      </p:pic>
      <p:pic>
        <p:nvPicPr>
          <p:cNvPr id="5" name="Picture 4"/>
          <p:cNvPicPr>
            <a:picLocks noChangeAspect="1"/>
          </p:cNvPicPr>
          <p:nvPr/>
        </p:nvPicPr>
        <p:blipFill>
          <a:blip r:embed="rId4"/>
          <a:stretch>
            <a:fillRect/>
          </a:stretch>
        </p:blipFill>
        <p:spPr>
          <a:xfrm>
            <a:off x="8021644" y="4038600"/>
            <a:ext cx="2743200" cy="2071116"/>
          </a:xfrm>
          <a:prstGeom prst="rect">
            <a:avLst/>
          </a:prstGeom>
        </p:spPr>
      </p:pic>
    </p:spTree>
    <p:extLst>
      <p:ext uri="{BB962C8B-B14F-4D97-AF65-F5344CB8AC3E}">
        <p14:creationId xmlns:p14="http://schemas.microsoft.com/office/powerpoint/2010/main" val="396479531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968991" y="982639"/>
            <a:ext cx="10167582" cy="4749421"/>
          </a:xfrm>
        </p:spPr>
        <p:txBody>
          <a:bodyPr>
            <a:normAutofit/>
          </a:bodyPr>
          <a:lstStyle/>
          <a:p>
            <a:r>
              <a:rPr lang="en-US" dirty="0"/>
              <a:t>When they are graded varies as well.  It should be done regularly so students can get timely feedback.  It also allows for formative assessment. A group of Interactive Notebooks can be graded </a:t>
            </a:r>
            <a:r>
              <a:rPr lang="en-US" dirty="0" smtClean="0"/>
              <a:t>at one time so it isn't overwhelming, or choose to grade </a:t>
            </a:r>
            <a:r>
              <a:rPr lang="en-US" dirty="0"/>
              <a:t>them all at the same time.  </a:t>
            </a:r>
          </a:p>
          <a:p>
            <a:r>
              <a:rPr lang="en-US" dirty="0"/>
              <a:t>An additional option is to have the students assess their own Interactive Notebooks and see how close their scores are to the teacher's.  This improves metacognition and makes the students more aware of expectations and how they are doing. They can also engage in error analysis.</a:t>
            </a:r>
          </a:p>
        </p:txBody>
      </p:sp>
    </p:spTree>
    <p:extLst>
      <p:ext uri="{BB962C8B-B14F-4D97-AF65-F5344CB8AC3E}">
        <p14:creationId xmlns:p14="http://schemas.microsoft.com/office/powerpoint/2010/main" val="415559445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Important Points</a:t>
            </a:r>
            <a:endParaRPr lang="en-US" dirty="0"/>
          </a:p>
        </p:txBody>
      </p:sp>
      <p:sp>
        <p:nvSpPr>
          <p:cNvPr id="3" name="Content Placeholder 2"/>
          <p:cNvSpPr>
            <a:spLocks noGrp="1"/>
          </p:cNvSpPr>
          <p:nvPr>
            <p:ph idx="1"/>
          </p:nvPr>
        </p:nvSpPr>
        <p:spPr/>
        <p:txBody>
          <a:bodyPr>
            <a:noAutofit/>
          </a:bodyPr>
          <a:lstStyle/>
          <a:p>
            <a:r>
              <a:rPr lang="en-US" dirty="0"/>
              <a:t>Neatness counts.  Students need to write legibly. </a:t>
            </a:r>
          </a:p>
          <a:p>
            <a:r>
              <a:rPr lang="en-US" dirty="0"/>
              <a:t>If it isn't useful, don't do it.  Some </a:t>
            </a:r>
            <a:r>
              <a:rPr lang="en-US" dirty="0" smtClean="0"/>
              <a:t>Interactive Notebook </a:t>
            </a:r>
            <a:r>
              <a:rPr lang="en-US" dirty="0"/>
              <a:t>lessons are mostly coloring or making something, but not an effective use of time.  If foldables, cutouts, or other objects are not useful for </a:t>
            </a:r>
            <a:r>
              <a:rPr lang="en-US" dirty="0" smtClean="0"/>
              <a:t>furthering the lesson</a:t>
            </a:r>
            <a:r>
              <a:rPr lang="en-US" dirty="0"/>
              <a:t>, don't use them</a:t>
            </a:r>
            <a:r>
              <a:rPr lang="en-US" dirty="0" smtClean="0"/>
              <a:t>. Not every page in the Interactive Notebook has to be Pinterest-worthy.</a:t>
            </a:r>
          </a:p>
        </p:txBody>
      </p:sp>
    </p:spTree>
    <p:extLst>
      <p:ext uri="{BB962C8B-B14F-4D97-AF65-F5344CB8AC3E}">
        <p14:creationId xmlns:p14="http://schemas.microsoft.com/office/powerpoint/2010/main" val="305622695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87104" y="1624083"/>
            <a:ext cx="10331356" cy="4154984"/>
          </a:xfrm>
          <a:prstGeom prst="rect">
            <a:avLst/>
          </a:prstGeom>
        </p:spPr>
        <p:txBody>
          <a:bodyPr wrap="square">
            <a:spAutoFit/>
          </a:bodyPr>
          <a:lstStyle/>
          <a:p>
            <a:pPr marL="342900" indent="-342900">
              <a:buFont typeface="Arial" panose="020B0604020202020204" pitchFamily="34" charset="0"/>
              <a:buChar char="•"/>
            </a:pPr>
            <a:r>
              <a:rPr lang="en-US" sz="2400" dirty="0"/>
              <a:t>Avoid tricks and key word lessons. The students need to reason through the math conceptually as well as procedurally. They then need to be able to apply that learning.</a:t>
            </a:r>
          </a:p>
          <a:p>
            <a:pPr marL="342900" indent="-342900">
              <a:buFont typeface="Arial" panose="020B0604020202020204" pitchFamily="34" charset="0"/>
              <a:buChar char="•"/>
            </a:pPr>
            <a:r>
              <a:rPr lang="en-US" sz="2400" dirty="0"/>
              <a:t>When possible, let the students explore and arrive at their own understanding. Discuss misconceptions that come up.</a:t>
            </a:r>
          </a:p>
          <a:p>
            <a:pPr marL="342900" indent="-342900">
              <a:buFont typeface="Arial" panose="020B0604020202020204" pitchFamily="34" charset="0"/>
              <a:buChar char="•"/>
            </a:pPr>
            <a:r>
              <a:rPr lang="en-US" sz="2400" dirty="0"/>
              <a:t>Reflect on the experiences.  Use it to inform what you do next time (and not just the first year). I love this quote from Sarah Carter: </a:t>
            </a:r>
            <a:r>
              <a:rPr lang="en-US" sz="2400" dirty="0">
                <a:solidFill>
                  <a:schemeClr val="accent2">
                    <a:lumMod val="75000"/>
                  </a:schemeClr>
                </a:solidFill>
              </a:rPr>
              <a:t>“Last year was my second year of doing INBs.  And, let's just say that my notebook pages from last year were easily 100 times better than my notebook pages from the first year.  That's natural.  We all learn and improve with time.  When we stop desiring to learn or improve, that's when we need to quit our jobs and re-evaluate our lives.”</a:t>
            </a:r>
          </a:p>
        </p:txBody>
      </p:sp>
    </p:spTree>
    <p:extLst>
      <p:ext uri="{BB962C8B-B14F-4D97-AF65-F5344CB8AC3E}">
        <p14:creationId xmlns:p14="http://schemas.microsoft.com/office/powerpoint/2010/main" val="6070900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normAutofit fontScale="85000" lnSpcReduction="20000"/>
          </a:bodyPr>
          <a:lstStyle/>
          <a:p>
            <a:r>
              <a:rPr lang="en-US" dirty="0">
                <a:solidFill>
                  <a:schemeClr val="tx1"/>
                </a:solidFill>
              </a:rPr>
              <a:t>Interactive Notebook Series (Part Three): </a:t>
            </a:r>
            <a:r>
              <a:rPr lang="en-US" dirty="0" smtClean="0">
                <a:solidFill>
                  <a:schemeClr val="tx1"/>
                </a:solidFill>
              </a:rPr>
              <a:t>Why Use Them? </a:t>
            </a:r>
            <a:r>
              <a:rPr lang="en-US" dirty="0">
                <a:solidFill>
                  <a:srgbClr val="E32346"/>
                </a:solidFill>
              </a:rPr>
              <a:t>  </a:t>
            </a:r>
            <a:r>
              <a:rPr lang="en-US" dirty="0">
                <a:solidFill>
                  <a:schemeClr val="tx1"/>
                </a:solidFill>
                <a:hlinkClick r:id="rId3"/>
              </a:rPr>
              <a:t>http://luckylittlelearners.com/2014/08/interactive-notebook-series-part-three.html</a:t>
            </a:r>
          </a:p>
          <a:p>
            <a:r>
              <a:rPr lang="en-US" dirty="0">
                <a:solidFill>
                  <a:srgbClr val="4E4D4C"/>
                </a:solidFill>
              </a:rPr>
              <a:t> Procedures to Teach Your Students for Effective Interactive Notebooking </a:t>
            </a:r>
            <a:r>
              <a:rPr lang="en-US" dirty="0">
                <a:solidFill>
                  <a:srgbClr val="1AA6B7"/>
                </a:solidFill>
                <a:hlinkClick r:id="rId4"/>
              </a:rPr>
              <a:t>http://performingineducation.com/2014/07/5-procedures-to-teach-your-students-for-effective-interactive-notebooking.html</a:t>
            </a:r>
            <a:r>
              <a:rPr lang="en-US" dirty="0">
                <a:solidFill>
                  <a:srgbClr val="4E4D4C"/>
                </a:solidFill>
              </a:rPr>
              <a:t> </a:t>
            </a:r>
          </a:p>
          <a:p>
            <a:r>
              <a:rPr lang="en-US" dirty="0">
                <a:solidFill>
                  <a:srgbClr val="4E4D4C"/>
                </a:solidFill>
              </a:rPr>
              <a:t>Math Flaps for Interactive Notebooks   </a:t>
            </a:r>
            <a:r>
              <a:rPr lang="en-US" dirty="0">
                <a:solidFill>
                  <a:schemeClr val="tx1"/>
                </a:solidFill>
                <a:hlinkClick r:id="rId5"/>
              </a:rPr>
              <a:t>https://www.teacherspayteachers.com/Product/Math-Flaps-for-Interactive-Notebooks-EDITABLE-1375256</a:t>
            </a:r>
            <a:r>
              <a:rPr lang="en-US" dirty="0">
                <a:solidFill>
                  <a:schemeClr val="tx1"/>
                </a:solidFill>
              </a:rPr>
              <a:t> </a:t>
            </a:r>
            <a:endParaRPr lang="en-US" dirty="0" smtClean="0">
              <a:solidFill>
                <a:schemeClr val="tx1"/>
              </a:solidFill>
            </a:endParaRPr>
          </a:p>
          <a:p>
            <a:r>
              <a:rPr lang="en-US" dirty="0" smtClean="0">
                <a:solidFill>
                  <a:schemeClr val="tx1"/>
                </a:solidFill>
              </a:rPr>
              <a:t>M+A+T+H= love </a:t>
            </a:r>
            <a:r>
              <a:rPr lang="en-US" dirty="0" smtClean="0">
                <a:solidFill>
                  <a:schemeClr val="tx1"/>
                </a:solidFill>
                <a:hlinkClick r:id="rId6"/>
              </a:rPr>
              <a:t>http</a:t>
            </a:r>
            <a:r>
              <a:rPr lang="en-US" dirty="0">
                <a:solidFill>
                  <a:schemeClr val="tx1"/>
                </a:solidFill>
                <a:hlinkClick r:id="rId6"/>
              </a:rPr>
              <a:t>://</a:t>
            </a:r>
            <a:r>
              <a:rPr lang="en-US" dirty="0" smtClean="0">
                <a:solidFill>
                  <a:schemeClr val="tx1"/>
                </a:solidFill>
                <a:hlinkClick r:id="rId6"/>
              </a:rPr>
              <a:t>mathequalslove.blogspot.com/2014/09/printable-vertical-number-line-foldable.html</a:t>
            </a:r>
            <a:r>
              <a:rPr lang="en-US" dirty="0" smtClean="0">
                <a:solidFill>
                  <a:schemeClr val="tx1"/>
                </a:solidFill>
                <a:latin typeface="Arial Narrow"/>
              </a:rPr>
              <a:t> </a:t>
            </a:r>
            <a:endParaRPr lang="en-US" dirty="0">
              <a:solidFill>
                <a:schemeClr val="tx1"/>
              </a:solidFill>
              <a:latin typeface="Arial Narrow"/>
            </a:endParaRPr>
          </a:p>
          <a:p>
            <a:endParaRPr lang="en-US" dirty="0">
              <a:solidFill>
                <a:srgbClr val="000000"/>
              </a:solidFill>
              <a:latin typeface="Garamond"/>
            </a:endParaRPr>
          </a:p>
          <a:p>
            <a:endParaRPr lang="en-US" dirty="0">
              <a:solidFill>
                <a:srgbClr val="262626"/>
              </a:solidFill>
            </a:endParaRPr>
          </a:p>
        </p:txBody>
      </p:sp>
    </p:spTree>
    <p:extLst>
      <p:ext uri="{BB962C8B-B14F-4D97-AF65-F5344CB8AC3E}">
        <p14:creationId xmlns:p14="http://schemas.microsoft.com/office/powerpoint/2010/main" val="232856964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more </a:t>
            </a:r>
            <a:r>
              <a:rPr lang="en-US" dirty="0" smtClean="0"/>
              <a:t>information and examples</a:t>
            </a:r>
            <a:r>
              <a:rPr lang="en-US" dirty="0"/>
              <a:t>...</a:t>
            </a:r>
          </a:p>
        </p:txBody>
      </p:sp>
      <p:sp>
        <p:nvSpPr>
          <p:cNvPr id="3" name="Content Placeholder 2"/>
          <p:cNvSpPr>
            <a:spLocks noGrp="1"/>
          </p:cNvSpPr>
          <p:nvPr>
            <p:ph sz="half" idx="1"/>
          </p:nvPr>
        </p:nvSpPr>
        <p:spPr>
          <a:xfrm>
            <a:off x="665328" y="2432377"/>
            <a:ext cx="5393566" cy="3310128"/>
          </a:xfrm>
        </p:spPr>
        <p:txBody>
          <a:bodyPr>
            <a:noAutofit/>
          </a:bodyPr>
          <a:lstStyle/>
          <a:p>
            <a:pPr>
              <a:spcBef>
                <a:spcPts val="0"/>
              </a:spcBef>
              <a:spcAft>
                <a:spcPts val="0"/>
              </a:spcAft>
            </a:pPr>
            <a:r>
              <a:rPr lang="en-US" sz="1100" dirty="0">
                <a:solidFill>
                  <a:schemeClr val="tx1"/>
                </a:solidFill>
                <a:hlinkClick r:id="rId3"/>
              </a:rPr>
              <a:t>http://appletasticlearning.com/2014/02/27/quadrilateral-foldable-fun/</a:t>
            </a:r>
          </a:p>
          <a:p>
            <a:pPr>
              <a:spcBef>
                <a:spcPts val="0"/>
              </a:spcBef>
              <a:spcAft>
                <a:spcPts val="0"/>
              </a:spcAft>
            </a:pPr>
            <a:r>
              <a:rPr lang="en-US" sz="1100" dirty="0">
                <a:solidFill>
                  <a:schemeClr val="tx1"/>
                </a:solidFill>
                <a:hlinkClick r:id="rId4"/>
              </a:rPr>
              <a:t>http://mathequalslove.blogspot.com/2015/08/error-analysis-sheet-types-of-errors.html</a:t>
            </a:r>
            <a:r>
              <a:rPr lang="en-US" sz="1100" dirty="0">
                <a:solidFill>
                  <a:schemeClr val="tx1"/>
                </a:solidFill>
              </a:rPr>
              <a:t> </a:t>
            </a:r>
          </a:p>
          <a:p>
            <a:pPr>
              <a:spcBef>
                <a:spcPts val="0"/>
              </a:spcBef>
              <a:spcAft>
                <a:spcPts val="0"/>
              </a:spcAft>
            </a:pPr>
            <a:r>
              <a:rPr lang="en-US" sz="1100" dirty="0">
                <a:solidFill>
                  <a:schemeClr val="tx1"/>
                </a:solidFill>
                <a:hlinkClick r:id="rId5"/>
              </a:rPr>
              <a:t>http://www.fernsmithsclassroomideas.com/2013/03/an-anchor-chart-for-introducing-angles.html</a:t>
            </a:r>
            <a:r>
              <a:rPr lang="en-US" sz="1100" dirty="0">
                <a:solidFill>
                  <a:schemeClr val="tx1"/>
                </a:solidFill>
              </a:rPr>
              <a:t> </a:t>
            </a:r>
          </a:p>
          <a:p>
            <a:pPr>
              <a:spcBef>
                <a:spcPts val="0"/>
              </a:spcBef>
              <a:spcAft>
                <a:spcPts val="0"/>
              </a:spcAft>
            </a:pPr>
            <a:r>
              <a:rPr lang="en-US" sz="1100" dirty="0">
                <a:solidFill>
                  <a:schemeClr val="tx1"/>
                </a:solidFill>
                <a:hlinkClick r:id="rId6"/>
              </a:rPr>
              <a:t>http://</a:t>
            </a:r>
            <a:r>
              <a:rPr lang="en-US" sz="1050" dirty="0">
                <a:solidFill>
                  <a:schemeClr val="tx1"/>
                </a:solidFill>
                <a:hlinkClick r:id="rId6"/>
              </a:rPr>
              <a:t>schooloffisher.blogspot.com.au/2012/09/interactive-notebook-planning.html?m=1</a:t>
            </a:r>
          </a:p>
          <a:p>
            <a:pPr>
              <a:spcBef>
                <a:spcPts val="0"/>
              </a:spcBef>
              <a:spcAft>
                <a:spcPts val="0"/>
              </a:spcAft>
            </a:pPr>
            <a:r>
              <a:rPr lang="en-US" sz="1100" dirty="0">
                <a:solidFill>
                  <a:schemeClr val="tx1"/>
                </a:solidFill>
                <a:hlinkClick r:id="rId7"/>
              </a:rPr>
              <a:t>http://smithcurriculumconsulting.com/14-fantastic-flippables-round-up/</a:t>
            </a:r>
          </a:p>
          <a:p>
            <a:pPr>
              <a:spcBef>
                <a:spcPts val="0"/>
              </a:spcBef>
              <a:spcAft>
                <a:spcPts val="0"/>
              </a:spcAft>
            </a:pPr>
            <a:r>
              <a:rPr lang="en-US" sz="1100" dirty="0">
                <a:solidFill>
                  <a:schemeClr val="tx1"/>
                </a:solidFill>
                <a:hlinkClick r:id="rId8"/>
              </a:rPr>
              <a:t>http://mathequalslove.blogspot.com/2013/11/algebra-1-inb-pages-solving-equations.html</a:t>
            </a:r>
          </a:p>
          <a:p>
            <a:pPr>
              <a:spcBef>
                <a:spcPts val="0"/>
              </a:spcBef>
              <a:spcAft>
                <a:spcPts val="0"/>
              </a:spcAft>
            </a:pPr>
            <a:r>
              <a:rPr lang="en-US" sz="1100" dirty="0">
                <a:solidFill>
                  <a:schemeClr val="tx1"/>
                </a:solidFill>
                <a:hlinkClick r:id="rId9"/>
              </a:rPr>
              <a:t>http://msmathmadness.blogspot.com.au/2013/07/grading-interactive-notebooks.html</a:t>
            </a:r>
          </a:p>
          <a:p>
            <a:pPr>
              <a:spcBef>
                <a:spcPts val="0"/>
              </a:spcBef>
              <a:spcAft>
                <a:spcPts val="0"/>
              </a:spcAft>
            </a:pPr>
            <a:r>
              <a:rPr lang="en-US" sz="1100" dirty="0">
                <a:solidFill>
                  <a:schemeClr val="tx1"/>
                </a:solidFill>
                <a:hlinkClick r:id="rId10"/>
              </a:rPr>
              <a:t>http://statteacher.blogspot.com/2012/08/made-4-math-monday-8.html</a:t>
            </a:r>
            <a:r>
              <a:rPr lang="en-US" sz="1100" dirty="0">
                <a:solidFill>
                  <a:schemeClr val="tx1"/>
                </a:solidFill>
              </a:rPr>
              <a:t> </a:t>
            </a:r>
          </a:p>
          <a:p>
            <a:pPr>
              <a:spcBef>
                <a:spcPts val="0"/>
              </a:spcBef>
              <a:spcAft>
                <a:spcPts val="0"/>
              </a:spcAft>
            </a:pPr>
            <a:r>
              <a:rPr lang="en-US" sz="1100" dirty="0">
                <a:solidFill>
                  <a:schemeClr val="tx1"/>
                </a:solidFill>
                <a:hlinkClick r:id="rId11"/>
              </a:rPr>
              <a:t>http://new-to-teaching.blogspot.com/p/math-notebook.html</a:t>
            </a:r>
          </a:p>
          <a:p>
            <a:pPr>
              <a:spcBef>
                <a:spcPts val="0"/>
              </a:spcBef>
              <a:spcAft>
                <a:spcPts val="0"/>
              </a:spcAft>
            </a:pPr>
            <a:r>
              <a:rPr lang="en-US" sz="1100" dirty="0">
                <a:solidFill>
                  <a:schemeClr val="tx1"/>
                </a:solidFill>
                <a:hlinkClick r:id="rId12"/>
              </a:rPr>
              <a:t>http://allthingsupperelementary.blogspot.com/2014/01/fraction-freebies-for-interactive.html</a:t>
            </a:r>
            <a:r>
              <a:rPr lang="en-US" sz="1100" dirty="0">
                <a:solidFill>
                  <a:schemeClr val="tx1"/>
                </a:solidFill>
              </a:rPr>
              <a:t> </a:t>
            </a:r>
          </a:p>
          <a:p>
            <a:pPr>
              <a:spcBef>
                <a:spcPts val="0"/>
              </a:spcBef>
              <a:spcAft>
                <a:spcPts val="0"/>
              </a:spcAft>
            </a:pPr>
            <a:r>
              <a:rPr lang="en-US" sz="1100" dirty="0">
                <a:solidFill>
                  <a:schemeClr val="tx1"/>
                </a:solidFill>
                <a:hlinkClick r:id="rId13"/>
              </a:rPr>
              <a:t>https://www.teacherspayteachers.com/Product/Math-Vocabulary-Graphic-Organizer-Interactive-Notebooks-1255360</a:t>
            </a:r>
            <a:r>
              <a:rPr lang="en-US" sz="1100" dirty="0">
                <a:solidFill>
                  <a:schemeClr val="tx1"/>
                </a:solidFill>
              </a:rPr>
              <a:t> </a:t>
            </a:r>
          </a:p>
          <a:p>
            <a:pPr>
              <a:spcBef>
                <a:spcPts val="0"/>
              </a:spcBef>
              <a:spcAft>
                <a:spcPts val="0"/>
              </a:spcAft>
            </a:pPr>
            <a:r>
              <a:rPr lang="en-US" sz="1100" dirty="0" smtClean="0">
                <a:solidFill>
                  <a:schemeClr val="tx1"/>
                </a:solidFill>
                <a:hlinkClick r:id="rId14"/>
              </a:rPr>
              <a:t>https</a:t>
            </a:r>
            <a:r>
              <a:rPr lang="en-US" sz="1100" dirty="0">
                <a:solidFill>
                  <a:schemeClr val="tx1"/>
                </a:solidFill>
                <a:hlinkClick r:id="rId14"/>
              </a:rPr>
              <a:t>://www.teachersp</a:t>
            </a:r>
            <a:r>
              <a:rPr lang="en-US" sz="1100" dirty="0">
                <a:solidFill>
                  <a:schemeClr val="tx1"/>
                </a:solidFill>
                <a:hlinkClick r:id="rId15"/>
              </a:rPr>
              <a:t>ayteachers.com/Product/Interactive-Math-Journal-2-1403522</a:t>
            </a:r>
            <a:r>
              <a:rPr lang="en-US" sz="1100" dirty="0">
                <a:solidFill>
                  <a:schemeClr val="tx1"/>
                </a:solidFill>
              </a:rPr>
              <a:t> (look at the information in the preview</a:t>
            </a:r>
            <a:r>
              <a:rPr lang="en-US" sz="1100" dirty="0" smtClean="0">
                <a:solidFill>
                  <a:schemeClr val="tx1"/>
                </a:solidFill>
              </a:rPr>
              <a:t>)</a:t>
            </a:r>
          </a:p>
          <a:p>
            <a:pPr>
              <a:spcBef>
                <a:spcPts val="0"/>
              </a:spcBef>
              <a:spcAft>
                <a:spcPts val="0"/>
              </a:spcAft>
            </a:pPr>
            <a:r>
              <a:rPr lang="en-US" sz="1100" dirty="0">
                <a:solidFill>
                  <a:schemeClr val="tx1"/>
                </a:solidFill>
                <a:hlinkClick r:id="rId16"/>
              </a:rPr>
              <a:t>http://luckylittlelearners.com</a:t>
            </a:r>
            <a:r>
              <a:rPr lang="en-US" sz="1100" dirty="0" smtClean="0">
                <a:solidFill>
                  <a:schemeClr val="tx1"/>
                </a:solidFill>
                <a:hlinkClick r:id="rId16"/>
              </a:rPr>
              <a:t>/</a:t>
            </a:r>
            <a:r>
              <a:rPr lang="en-US" sz="1100" dirty="0" smtClean="0">
                <a:solidFill>
                  <a:schemeClr val="tx1"/>
                </a:solidFill>
              </a:rPr>
              <a:t> </a:t>
            </a:r>
          </a:p>
          <a:p>
            <a:pPr>
              <a:spcBef>
                <a:spcPts val="0"/>
              </a:spcBef>
              <a:spcAft>
                <a:spcPts val="0"/>
              </a:spcAft>
            </a:pPr>
            <a:r>
              <a:rPr lang="en-US" sz="1100" dirty="0">
                <a:hlinkClick r:id="rId17"/>
              </a:rPr>
              <a:t>http://performingineducation.com/2015/03/interactive-math-notebooks-math-notes-that-dont-suck.html</a:t>
            </a:r>
            <a:r>
              <a:rPr lang="en-US" sz="1100" dirty="0"/>
              <a:t> </a:t>
            </a:r>
            <a:endParaRPr lang="en-US" sz="1100" dirty="0" smtClean="0"/>
          </a:p>
          <a:p>
            <a:pPr>
              <a:spcBef>
                <a:spcPts val="0"/>
              </a:spcBef>
              <a:spcAft>
                <a:spcPts val="0"/>
              </a:spcAft>
            </a:pPr>
            <a:r>
              <a:rPr lang="en-US" sz="1100" dirty="0" smtClean="0">
                <a:hlinkClick r:id="rId18"/>
              </a:rPr>
              <a:t>http</a:t>
            </a:r>
            <a:r>
              <a:rPr lang="en-US" sz="1100" dirty="0">
                <a:hlinkClick r:id="rId18"/>
              </a:rPr>
              <a:t>://</a:t>
            </a:r>
            <a:r>
              <a:rPr lang="en-US" sz="1100" dirty="0" smtClean="0">
                <a:hlinkClick r:id="rId18"/>
              </a:rPr>
              <a:t>www.rundesroom.com/search/label/Math%20Activities</a:t>
            </a:r>
            <a:r>
              <a:rPr lang="en-US" sz="1100" dirty="0" smtClean="0"/>
              <a:t> </a:t>
            </a:r>
          </a:p>
          <a:p>
            <a:pPr>
              <a:spcBef>
                <a:spcPts val="0"/>
              </a:spcBef>
              <a:spcAft>
                <a:spcPts val="0"/>
              </a:spcAft>
            </a:pPr>
            <a:r>
              <a:rPr lang="en-US" sz="1100" dirty="0">
                <a:solidFill>
                  <a:schemeClr val="tx1"/>
                </a:solidFill>
                <a:hlinkClick r:id="rId19"/>
              </a:rPr>
              <a:t>http://</a:t>
            </a:r>
            <a:r>
              <a:rPr lang="en-US" sz="1100" dirty="0" smtClean="0">
                <a:solidFill>
                  <a:schemeClr val="tx1"/>
                </a:solidFill>
                <a:hlinkClick r:id="rId19"/>
              </a:rPr>
              <a:t>www.blairturner.com/2014/03/inbtips.html</a:t>
            </a:r>
            <a:r>
              <a:rPr lang="en-US" sz="1100" dirty="0" smtClean="0">
                <a:solidFill>
                  <a:schemeClr val="tx1"/>
                </a:solidFill>
              </a:rPr>
              <a:t> </a:t>
            </a:r>
            <a:endParaRPr lang="en-US" sz="1100" dirty="0">
              <a:solidFill>
                <a:schemeClr val="tx1"/>
              </a:solidFill>
            </a:endParaRPr>
          </a:p>
        </p:txBody>
      </p:sp>
      <p:sp>
        <p:nvSpPr>
          <p:cNvPr id="4" name="Content Placeholder 3"/>
          <p:cNvSpPr>
            <a:spLocks noGrp="1"/>
          </p:cNvSpPr>
          <p:nvPr>
            <p:ph sz="half" idx="2"/>
          </p:nvPr>
        </p:nvSpPr>
        <p:spPr>
          <a:xfrm>
            <a:off x="5891842" y="2422297"/>
            <a:ext cx="5538157" cy="3310128"/>
          </a:xfrm>
        </p:spPr>
        <p:txBody>
          <a:bodyPr>
            <a:noAutofit/>
          </a:bodyPr>
          <a:lstStyle/>
          <a:p>
            <a:pPr>
              <a:spcBef>
                <a:spcPts val="0"/>
              </a:spcBef>
              <a:spcAft>
                <a:spcPts val="0"/>
              </a:spcAft>
            </a:pPr>
            <a:r>
              <a:rPr lang="en-US" sz="1100" dirty="0">
                <a:hlinkClick r:id="rId20"/>
              </a:rPr>
              <a:t>http://managingandmotivatingmathminds.blogspot.com/2015/03/why-i-love-grading-interactive-notebooks.html</a:t>
            </a:r>
            <a:r>
              <a:rPr lang="en-US" sz="1100" dirty="0"/>
              <a:t> </a:t>
            </a:r>
          </a:p>
          <a:p>
            <a:pPr>
              <a:spcBef>
                <a:spcPts val="0"/>
              </a:spcBef>
              <a:spcAft>
                <a:spcPts val="0"/>
              </a:spcAft>
            </a:pPr>
            <a:r>
              <a:rPr lang="en-US" sz="1100" dirty="0">
                <a:hlinkClick r:id="rId21"/>
              </a:rPr>
              <a:t>https://</a:t>
            </a:r>
            <a:r>
              <a:rPr lang="en-US" sz="1100" dirty="0" smtClean="0">
                <a:hlinkClick r:id="rId21"/>
              </a:rPr>
              <a:t>www.youtube.com/watch?v=EHUnhcYhmHU</a:t>
            </a:r>
            <a:endParaRPr lang="en-US" sz="1100" dirty="0" smtClean="0"/>
          </a:p>
          <a:p>
            <a:pPr>
              <a:spcBef>
                <a:spcPts val="0"/>
              </a:spcBef>
              <a:spcAft>
                <a:spcPts val="0"/>
              </a:spcAft>
            </a:pPr>
            <a:r>
              <a:rPr lang="en-US" sz="1100" dirty="0">
                <a:hlinkClick r:id="rId22"/>
              </a:rPr>
              <a:t>https://</a:t>
            </a:r>
            <a:r>
              <a:rPr lang="en-US" sz="1100" dirty="0" smtClean="0">
                <a:hlinkClick r:id="rId22"/>
              </a:rPr>
              <a:t>www.bloglovin.com/blogs/kates-classroom-cafe-4630415/practical-interactive-notebook-strategies-4196481375</a:t>
            </a:r>
            <a:endParaRPr lang="en-US" sz="1100" dirty="0" smtClean="0"/>
          </a:p>
          <a:p>
            <a:pPr>
              <a:spcBef>
                <a:spcPts val="0"/>
              </a:spcBef>
              <a:spcAft>
                <a:spcPts val="0"/>
              </a:spcAft>
            </a:pPr>
            <a:r>
              <a:rPr lang="en-US" sz="1100" dirty="0">
                <a:hlinkClick r:id="rId23"/>
              </a:rPr>
              <a:t>http://</a:t>
            </a:r>
            <a:r>
              <a:rPr lang="en-US" sz="1100" dirty="0" smtClean="0">
                <a:hlinkClick r:id="rId23"/>
              </a:rPr>
              <a:t>mathequalslove.blogspot.com/2014/09/printable-vertical-number-line-foldable.html</a:t>
            </a:r>
            <a:r>
              <a:rPr lang="en-US" sz="1100" dirty="0" smtClean="0"/>
              <a:t> </a:t>
            </a:r>
          </a:p>
          <a:p>
            <a:pPr>
              <a:spcBef>
                <a:spcPts val="0"/>
              </a:spcBef>
              <a:spcAft>
                <a:spcPts val="0"/>
              </a:spcAft>
            </a:pPr>
            <a:r>
              <a:rPr lang="en-US" sz="1100" b="1" dirty="0" smtClean="0">
                <a:hlinkClick r:id="rId24"/>
              </a:rPr>
              <a:t>http</a:t>
            </a:r>
            <a:r>
              <a:rPr lang="en-US" sz="1100" b="1" dirty="0">
                <a:hlinkClick r:id="rId24"/>
              </a:rPr>
              <a:t>://</a:t>
            </a:r>
            <a:r>
              <a:rPr lang="en-US" sz="1100" b="1" dirty="0" smtClean="0">
                <a:hlinkClick r:id="rId24"/>
              </a:rPr>
              <a:t>corkboardconnections.blogspot.com/2014/04/interactivenotebooks.html?m=1</a:t>
            </a:r>
            <a:r>
              <a:rPr lang="en-US" sz="1100" b="1" dirty="0" smtClean="0"/>
              <a:t> </a:t>
            </a:r>
          </a:p>
          <a:p>
            <a:pPr>
              <a:spcBef>
                <a:spcPts val="0"/>
              </a:spcBef>
              <a:spcAft>
                <a:spcPts val="0"/>
              </a:spcAft>
            </a:pPr>
            <a:r>
              <a:rPr lang="en-US" sz="1100" dirty="0">
                <a:hlinkClick r:id="rId25"/>
              </a:rPr>
              <a:t>https://gettingnerdywithmelandgerdy.com/blog/save-time-using-interactive-notebooks</a:t>
            </a:r>
            <a:r>
              <a:rPr lang="en-US" sz="1100" dirty="0"/>
              <a:t> </a:t>
            </a:r>
            <a:endParaRPr lang="en-US" sz="1100" dirty="0" smtClean="0"/>
          </a:p>
          <a:p>
            <a:pPr>
              <a:spcBef>
                <a:spcPts val="0"/>
              </a:spcBef>
              <a:spcAft>
                <a:spcPts val="0"/>
              </a:spcAft>
            </a:pPr>
            <a:r>
              <a:rPr lang="en-US" sz="1100" dirty="0">
                <a:hlinkClick r:id="rId26"/>
              </a:rPr>
              <a:t>http://creativeclassroomcore.blogspot.ca/2014/07/interactive-reading-notebooks-tips-for.html</a:t>
            </a:r>
            <a:r>
              <a:rPr lang="en-US" sz="1100" dirty="0"/>
              <a:t> </a:t>
            </a:r>
            <a:endParaRPr lang="en-US" sz="1100" dirty="0" smtClean="0"/>
          </a:p>
          <a:p>
            <a:pPr>
              <a:spcBef>
                <a:spcPts val="0"/>
              </a:spcBef>
              <a:spcAft>
                <a:spcPts val="0"/>
              </a:spcAft>
            </a:pPr>
            <a:r>
              <a:rPr lang="en-US" sz="1100" dirty="0">
                <a:hlinkClick r:id="rId27"/>
              </a:rPr>
              <a:t>http://</a:t>
            </a:r>
            <a:r>
              <a:rPr lang="en-US" sz="1100" dirty="0" smtClean="0">
                <a:hlinkClick r:id="rId27"/>
              </a:rPr>
              <a:t>www.teachingwithtaskcards.com/2014/02/using-task-cards-in-interactive.html</a:t>
            </a:r>
            <a:endParaRPr lang="en-US" sz="1100" dirty="0" smtClean="0"/>
          </a:p>
          <a:p>
            <a:pPr>
              <a:spcBef>
                <a:spcPts val="0"/>
              </a:spcBef>
              <a:spcAft>
                <a:spcPts val="0"/>
              </a:spcAft>
            </a:pPr>
            <a:r>
              <a:rPr lang="en-US" sz="1100" dirty="0">
                <a:hlinkClick r:id="rId28"/>
              </a:rPr>
              <a:t>http://spanishmama.com/what-not-to-do-when-using-interactive-notebooks</a:t>
            </a:r>
            <a:r>
              <a:rPr lang="en-US" sz="1100" dirty="0" smtClean="0">
                <a:hlinkClick r:id="rId28"/>
              </a:rPr>
              <a:t>/</a:t>
            </a:r>
            <a:endParaRPr lang="en-US" sz="1100" dirty="0" smtClean="0"/>
          </a:p>
          <a:p>
            <a:pPr>
              <a:spcBef>
                <a:spcPts val="0"/>
              </a:spcBef>
              <a:spcAft>
                <a:spcPts val="0"/>
              </a:spcAft>
            </a:pPr>
            <a:r>
              <a:rPr lang="en-US" sz="1100" dirty="0" smtClean="0">
                <a:hlinkClick r:id="rId29"/>
              </a:rPr>
              <a:t>http</a:t>
            </a:r>
            <a:r>
              <a:rPr lang="en-US" sz="1100" dirty="0">
                <a:hlinkClick r:id="rId29"/>
              </a:rPr>
              <a:t>://</a:t>
            </a:r>
            <a:r>
              <a:rPr lang="en-US" sz="1100" dirty="0" smtClean="0">
                <a:hlinkClick r:id="rId29"/>
              </a:rPr>
              <a:t>www.notsowimpyteacher.com/2015/01/teaching-students-to-write-about-math.html</a:t>
            </a:r>
            <a:endParaRPr lang="en-US" sz="1100" dirty="0" smtClean="0"/>
          </a:p>
          <a:p>
            <a:pPr>
              <a:spcBef>
                <a:spcPts val="0"/>
              </a:spcBef>
              <a:spcAft>
                <a:spcPts val="0"/>
              </a:spcAft>
            </a:pPr>
            <a:r>
              <a:rPr lang="en-US" sz="1100" u="sng" dirty="0">
                <a:hlinkClick r:id="rId30"/>
              </a:rPr>
              <a:t>http://www.mathnotebooks.com/3rd-grade-1.html</a:t>
            </a:r>
            <a:r>
              <a:rPr lang="en-US" sz="1100" dirty="0"/>
              <a:t> </a:t>
            </a:r>
            <a:endParaRPr lang="en-US" sz="1100" dirty="0" smtClean="0"/>
          </a:p>
          <a:p>
            <a:pPr>
              <a:spcBef>
                <a:spcPts val="0"/>
              </a:spcBef>
              <a:spcAft>
                <a:spcPts val="0"/>
              </a:spcAft>
            </a:pPr>
            <a:r>
              <a:rPr lang="en-US" sz="1100" dirty="0">
                <a:hlinkClick r:id="rId31"/>
              </a:rPr>
              <a:t>http://</a:t>
            </a:r>
            <a:r>
              <a:rPr lang="en-US" sz="1100" dirty="0" smtClean="0">
                <a:hlinkClick r:id="rId31"/>
              </a:rPr>
              <a:t>mrshester.blogspot.com/2013/06/top-5-things-i-love-about-interactive_9.html</a:t>
            </a:r>
            <a:r>
              <a:rPr lang="en-US" sz="1100" dirty="0" smtClean="0"/>
              <a:t>  </a:t>
            </a:r>
          </a:p>
          <a:p>
            <a:pPr>
              <a:spcBef>
                <a:spcPts val="0"/>
              </a:spcBef>
              <a:spcAft>
                <a:spcPts val="0"/>
              </a:spcAft>
            </a:pPr>
            <a:r>
              <a:rPr lang="en-US" sz="1100" u="sng" dirty="0" smtClean="0">
                <a:hlinkClick r:id="rId32"/>
              </a:rPr>
              <a:t>http</a:t>
            </a:r>
            <a:r>
              <a:rPr lang="en-US" sz="1100" u="sng" dirty="0">
                <a:hlinkClick r:id="rId32"/>
              </a:rPr>
              <a:t>://forloveoflearning.weebly.com/math/previous/2</a:t>
            </a:r>
            <a:r>
              <a:rPr lang="en-US" sz="1100" dirty="0"/>
              <a:t> </a:t>
            </a:r>
          </a:p>
          <a:p>
            <a:pPr>
              <a:spcBef>
                <a:spcPts val="0"/>
              </a:spcBef>
              <a:spcAft>
                <a:spcPts val="0"/>
              </a:spcAft>
            </a:pPr>
            <a:r>
              <a:rPr lang="en-US" sz="1100" u="sng" dirty="0">
                <a:hlinkClick r:id="rId33"/>
              </a:rPr>
              <a:t>http://hootyshomeroom.blogspot.com/2013/05/foldable-fungeometry.html?m=1</a:t>
            </a:r>
            <a:r>
              <a:rPr lang="en-US" sz="1100" dirty="0"/>
              <a:t> </a:t>
            </a:r>
            <a:endParaRPr lang="en-US" sz="1100" dirty="0" smtClean="0"/>
          </a:p>
          <a:p>
            <a:pPr>
              <a:spcBef>
                <a:spcPts val="0"/>
              </a:spcBef>
              <a:spcAft>
                <a:spcPts val="0"/>
              </a:spcAft>
            </a:pPr>
            <a:r>
              <a:rPr lang="en-US" sz="1100" u="sng" dirty="0" smtClean="0">
                <a:hlinkClick r:id="rId34"/>
              </a:rPr>
              <a:t>http</a:t>
            </a:r>
            <a:r>
              <a:rPr lang="en-US" sz="1100" u="sng" dirty="0">
                <a:hlinkClick r:id="rId34"/>
              </a:rPr>
              <a:t>://</a:t>
            </a:r>
            <a:r>
              <a:rPr lang="en-US" sz="1100" u="sng" dirty="0" smtClean="0">
                <a:hlinkClick r:id="rId34"/>
              </a:rPr>
              <a:t>www.commoncorematerial.com/search?updated-max=2016-07-06T21:14:00-07:00</a:t>
            </a:r>
            <a:endParaRPr lang="en-US" sz="1100" dirty="0"/>
          </a:p>
        </p:txBody>
      </p:sp>
    </p:spTree>
    <p:extLst>
      <p:ext uri="{BB962C8B-B14F-4D97-AF65-F5344CB8AC3E}">
        <p14:creationId xmlns:p14="http://schemas.microsoft.com/office/powerpoint/2010/main" val="413518256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a:t>
            </a:r>
            <a:r>
              <a:rPr lang="en-US" dirty="0" smtClean="0"/>
              <a:t>Use </a:t>
            </a:r>
            <a:r>
              <a:rPr lang="en-US" dirty="0"/>
              <a:t>Interactive Notebooks?</a:t>
            </a:r>
          </a:p>
        </p:txBody>
      </p:sp>
      <p:sp>
        <p:nvSpPr>
          <p:cNvPr id="3" name="Content Placeholder 2"/>
          <p:cNvSpPr>
            <a:spLocks noGrp="1"/>
          </p:cNvSpPr>
          <p:nvPr>
            <p:ph idx="1"/>
          </p:nvPr>
        </p:nvSpPr>
        <p:spPr>
          <a:xfrm>
            <a:off x="1343377" y="2381955"/>
            <a:ext cx="9553219" cy="3749337"/>
          </a:xfrm>
        </p:spPr>
        <p:txBody>
          <a:bodyPr>
            <a:noAutofit/>
          </a:bodyPr>
          <a:lstStyle/>
          <a:p>
            <a:r>
              <a:rPr lang="en-US" dirty="0"/>
              <a:t>They are a great reference tool for students. </a:t>
            </a:r>
            <a:r>
              <a:rPr lang="en-US" dirty="0" smtClean="0"/>
              <a:t>Students </a:t>
            </a:r>
            <a:r>
              <a:rPr lang="en-US" dirty="0"/>
              <a:t>are encouraged to refer back to them regularly to review concepts and skills.</a:t>
            </a:r>
          </a:p>
          <a:p>
            <a:r>
              <a:rPr lang="en-US" dirty="0"/>
              <a:t>They include activities that are engaging, </a:t>
            </a:r>
            <a:r>
              <a:rPr lang="en-US" dirty="0" smtClean="0"/>
              <a:t>hands-on, </a:t>
            </a:r>
            <a:r>
              <a:rPr lang="en-US" dirty="0"/>
              <a:t>and fun</a:t>
            </a:r>
            <a:r>
              <a:rPr lang="en-US" dirty="0" smtClean="0"/>
              <a:t>.</a:t>
            </a:r>
            <a:r>
              <a:rPr lang="en-US" dirty="0"/>
              <a:t> </a:t>
            </a:r>
            <a:r>
              <a:rPr lang="en-US" dirty="0" smtClean="0"/>
              <a:t>Does </a:t>
            </a:r>
            <a:r>
              <a:rPr lang="en-US" dirty="0"/>
              <a:t>every lesson have to have this? No</a:t>
            </a:r>
            <a:r>
              <a:rPr lang="en-US" dirty="0" smtClean="0"/>
              <a:t>.) Games to support application can be added.  They are also great for authentic problem solving.</a:t>
            </a:r>
            <a:endParaRPr lang="en-US" dirty="0">
              <a:solidFill>
                <a:schemeClr val="tx1"/>
              </a:solidFill>
            </a:endParaRPr>
          </a:p>
          <a:p>
            <a:r>
              <a:rPr lang="en-US" dirty="0"/>
              <a:t>They can be shared at parent conferences as a </a:t>
            </a:r>
            <a:r>
              <a:rPr lang="en-US" dirty="0" smtClean="0"/>
              <a:t>portfolio, as they show a </a:t>
            </a:r>
            <a:r>
              <a:rPr lang="en-US" dirty="0"/>
              <a:t>variety of skills covered and the student's </a:t>
            </a:r>
            <a:r>
              <a:rPr lang="en-US" dirty="0" smtClean="0"/>
              <a:t>levels </a:t>
            </a:r>
            <a:r>
              <a:rPr lang="en-US" dirty="0"/>
              <a:t>of understanding</a:t>
            </a:r>
            <a:r>
              <a:rPr lang="en-US" dirty="0" smtClean="0"/>
              <a:t>.</a:t>
            </a:r>
            <a:endParaRPr lang="en-US" dirty="0"/>
          </a:p>
        </p:txBody>
      </p:sp>
    </p:spTree>
    <p:extLst>
      <p:ext uri="{BB962C8B-B14F-4D97-AF65-F5344CB8AC3E}">
        <p14:creationId xmlns:p14="http://schemas.microsoft.com/office/powerpoint/2010/main" val="343506540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46161" y="1555845"/>
            <a:ext cx="10140287" cy="3918189"/>
          </a:xfrm>
          <a:prstGeom prst="rect">
            <a:avLst/>
          </a:prstGeom>
        </p:spPr>
        <p:txBody>
          <a:bodyPr wrap="square">
            <a:spAutoFit/>
          </a:bodyPr>
          <a:lstStyle/>
          <a:p>
            <a:pPr marL="342900" indent="-342900">
              <a:lnSpc>
                <a:spcPct val="150000"/>
              </a:lnSpc>
              <a:buFont typeface="Arial" panose="020B0604020202020204" pitchFamily="34" charset="0"/>
              <a:buChar char="•"/>
            </a:pPr>
            <a:r>
              <a:rPr lang="en-US" sz="2400" dirty="0"/>
              <a:t>They use a variety of learning styles.  They also allow students to reflect and use their own preferred styles, as well as explore other styles. They allow and encourage higher-level problems and activities</a:t>
            </a:r>
            <a:r>
              <a:rPr lang="en-US" sz="2400" dirty="0" smtClean="0"/>
              <a:t>.</a:t>
            </a:r>
            <a:endParaRPr lang="en-US" sz="2400" dirty="0"/>
          </a:p>
          <a:p>
            <a:pPr marL="342900" indent="-342900">
              <a:lnSpc>
                <a:spcPct val="150000"/>
              </a:lnSpc>
              <a:buFont typeface="Arial" panose="020B0604020202020204" pitchFamily="34" charset="0"/>
              <a:buChar char="•"/>
            </a:pPr>
            <a:r>
              <a:rPr lang="en-US" sz="2400" dirty="0"/>
              <a:t>Students develop ownership and pride over their work and </a:t>
            </a:r>
            <a:r>
              <a:rPr lang="en-US" sz="2400" dirty="0" smtClean="0"/>
              <a:t>learning.</a:t>
            </a:r>
            <a:endParaRPr lang="en-US" sz="2400" dirty="0"/>
          </a:p>
          <a:p>
            <a:pPr marL="342900" indent="-342900">
              <a:lnSpc>
                <a:spcPct val="150000"/>
              </a:lnSpc>
              <a:buFont typeface="Arial" panose="020B0604020202020204" pitchFamily="34" charset="0"/>
              <a:buChar char="•"/>
            </a:pPr>
            <a:r>
              <a:rPr lang="en-US" sz="2400" dirty="0"/>
              <a:t>They provide students with opportunities to teach and/or support each other, as well as to apply the SMPs.</a:t>
            </a:r>
          </a:p>
          <a:p>
            <a:pPr marL="342900" indent="-342900">
              <a:lnSpc>
                <a:spcPct val="150000"/>
              </a:lnSpc>
              <a:buFont typeface="Arial" panose="020B0604020202020204" pitchFamily="34" charset="0"/>
              <a:buChar char="•"/>
            </a:pPr>
            <a:r>
              <a:rPr lang="en-US" sz="2400" dirty="0"/>
              <a:t>Students love them. </a:t>
            </a:r>
          </a:p>
        </p:txBody>
      </p:sp>
    </p:spTree>
    <p:extLst>
      <p:ext uri="{BB962C8B-B14F-4D97-AF65-F5344CB8AC3E}">
        <p14:creationId xmlns:p14="http://schemas.microsoft.com/office/powerpoint/2010/main" val="1737315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Getting S</a:t>
            </a:r>
            <a:r>
              <a:rPr lang="en-US" dirty="0" smtClean="0"/>
              <a:t>tarted </a:t>
            </a:r>
            <a:r>
              <a:rPr lang="en-US" dirty="0"/>
              <a:t>with Interactive Notebooks -</a:t>
            </a:r>
            <a:r>
              <a:rPr lang="en-US" dirty="0">
                <a:solidFill>
                  <a:schemeClr val="tx1"/>
                </a:solidFill>
              </a:rPr>
              <a:t/>
            </a:r>
            <a:br>
              <a:rPr lang="en-US" dirty="0">
                <a:solidFill>
                  <a:schemeClr val="tx1"/>
                </a:solidFill>
              </a:rPr>
            </a:br>
            <a:r>
              <a:rPr lang="en-US" dirty="0" smtClean="0">
                <a:solidFill>
                  <a:srgbClr val="262626"/>
                </a:solidFill>
                <a:latin typeface="Garamond"/>
              </a:rPr>
              <a:t>Things to Consider</a:t>
            </a:r>
            <a:endParaRPr lang="en-US" dirty="0">
              <a:solidFill>
                <a:srgbClr val="262626"/>
              </a:solidFill>
              <a:latin typeface="Garamond"/>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79735292"/>
              </p:ext>
            </p:extLst>
          </p:nvPr>
        </p:nvGraphicFramePr>
        <p:xfrm>
          <a:off x="1295400" y="2557463"/>
          <a:ext cx="9601200" cy="3317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752306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Suggested Procedures </a:t>
            </a:r>
            <a:r>
              <a:rPr lang="en-US" dirty="0"/>
              <a:t>to </a:t>
            </a:r>
            <a:r>
              <a:rPr lang="en-US" dirty="0" smtClean="0"/>
              <a:t>Teach</a:t>
            </a:r>
            <a:endParaRPr lang="en-US" dirty="0"/>
          </a:p>
        </p:txBody>
      </p:sp>
      <p:sp>
        <p:nvSpPr>
          <p:cNvPr id="3" name="Content Placeholder 2"/>
          <p:cNvSpPr>
            <a:spLocks noGrp="1"/>
          </p:cNvSpPr>
          <p:nvPr>
            <p:ph idx="1"/>
          </p:nvPr>
        </p:nvSpPr>
        <p:spPr>
          <a:xfrm>
            <a:off x="887104" y="2429301"/>
            <a:ext cx="10467833" cy="3780430"/>
          </a:xfrm>
        </p:spPr>
        <p:txBody>
          <a:bodyPr>
            <a:noAutofit/>
          </a:bodyPr>
          <a:lstStyle/>
          <a:p>
            <a:r>
              <a:rPr lang="en-US" sz="2300" dirty="0"/>
              <a:t>Set up a table of contents - There are a variety of ways to do the table of contents, </a:t>
            </a:r>
            <a:r>
              <a:rPr lang="en-US" sz="2300" dirty="0" smtClean="0"/>
              <a:t>but consider places for </a:t>
            </a:r>
            <a:r>
              <a:rPr lang="en-US" sz="2300" dirty="0"/>
              <a:t>topics and page numbers</a:t>
            </a:r>
            <a:r>
              <a:rPr lang="en-US" sz="2300" dirty="0" smtClean="0"/>
              <a:t>.</a:t>
            </a:r>
            <a:r>
              <a:rPr lang="en-US" sz="2300" dirty="0"/>
              <a:t>  </a:t>
            </a:r>
          </a:p>
          <a:p>
            <a:r>
              <a:rPr lang="en-US" sz="2300" dirty="0"/>
              <a:t>Efficient </a:t>
            </a:r>
            <a:r>
              <a:rPr lang="en-US" sz="2300" dirty="0" smtClean="0"/>
              <a:t>strategies </a:t>
            </a:r>
            <a:r>
              <a:rPr lang="en-US" sz="2300" dirty="0"/>
              <a:t>- When needed, cutting </a:t>
            </a:r>
            <a:r>
              <a:rPr lang="en-US" sz="2300" dirty="0" smtClean="0"/>
              <a:t>and gluing should </a:t>
            </a:r>
            <a:r>
              <a:rPr lang="en-US" sz="2300" dirty="0"/>
              <a:t>only take </a:t>
            </a:r>
            <a:r>
              <a:rPr lang="en-US" sz="2300" dirty="0" smtClean="0"/>
              <a:t>a small part of </a:t>
            </a:r>
            <a:r>
              <a:rPr lang="en-US" sz="2300" dirty="0"/>
              <a:t>the </a:t>
            </a:r>
            <a:r>
              <a:rPr lang="en-US" sz="2300" dirty="0" smtClean="0"/>
              <a:t>time.</a:t>
            </a:r>
            <a:r>
              <a:rPr lang="en-US" sz="2300" dirty="0"/>
              <a:t> </a:t>
            </a:r>
            <a:r>
              <a:rPr lang="en-US" sz="2300" dirty="0" smtClean="0"/>
              <a:t>Have </a:t>
            </a:r>
            <a:r>
              <a:rPr lang="en-US" sz="2300" dirty="0"/>
              <a:t>supplies ready. </a:t>
            </a:r>
            <a:r>
              <a:rPr lang="en-US" sz="2300" dirty="0" smtClean="0"/>
              <a:t>Set </a:t>
            </a:r>
            <a:r>
              <a:rPr lang="en-US" sz="2300" dirty="0"/>
              <a:t>a </a:t>
            </a:r>
            <a:r>
              <a:rPr lang="en-US" sz="2300" dirty="0" smtClean="0"/>
              <a:t>timer.</a:t>
            </a:r>
            <a:r>
              <a:rPr lang="en-US" sz="2300" dirty="0"/>
              <a:t> </a:t>
            </a:r>
            <a:r>
              <a:rPr lang="en-US" sz="2300" dirty="0" smtClean="0"/>
              <a:t>Project </a:t>
            </a:r>
            <a:r>
              <a:rPr lang="en-US" sz="2300" dirty="0"/>
              <a:t>the time, if possible, so students know how much time is left.</a:t>
            </a:r>
          </a:p>
          <a:p>
            <a:r>
              <a:rPr lang="en-US" sz="2300" dirty="0"/>
              <a:t>Glue use - There are various ways to glue. </a:t>
            </a:r>
            <a:r>
              <a:rPr lang="en-US" sz="2300" dirty="0" smtClean="0"/>
              <a:t>Glue </a:t>
            </a:r>
            <a:r>
              <a:rPr lang="en-US" sz="2300" dirty="0"/>
              <a:t>sticks are quickest and cleanest, but often don't stay glued. Glue bottles </a:t>
            </a:r>
            <a:r>
              <a:rPr lang="en-US" sz="2300" dirty="0" smtClean="0"/>
              <a:t>allow pieces </a:t>
            </a:r>
            <a:r>
              <a:rPr lang="en-US" sz="2300" dirty="0"/>
              <a:t>to stick, but may stick </a:t>
            </a:r>
            <a:r>
              <a:rPr lang="en-US" sz="2300" dirty="0" smtClean="0"/>
              <a:t>to pages or other</a:t>
            </a:r>
            <a:r>
              <a:rPr lang="en-US" sz="2300" dirty="0"/>
              <a:t> items as well. If using them, the five dot strategy may be the best way to use it: One on each corner and one in the middle. </a:t>
            </a:r>
            <a:r>
              <a:rPr lang="en-US" sz="2300" dirty="0" smtClean="0"/>
              <a:t>A </a:t>
            </a:r>
            <a:r>
              <a:rPr lang="en-US" sz="2300" dirty="0"/>
              <a:t>third </a:t>
            </a:r>
            <a:r>
              <a:rPr lang="en-US" sz="2300" dirty="0" smtClean="0"/>
              <a:t>choice, </a:t>
            </a:r>
            <a:r>
              <a:rPr lang="en-US" sz="2300" dirty="0"/>
              <a:t>which has a </a:t>
            </a:r>
            <a:r>
              <a:rPr lang="en-US" sz="2300" dirty="0" smtClean="0"/>
              <a:t>bit </a:t>
            </a:r>
            <a:r>
              <a:rPr lang="en-US" sz="2300" dirty="0"/>
              <a:t>of a learning </a:t>
            </a:r>
            <a:r>
              <a:rPr lang="en-US" sz="2300" dirty="0" smtClean="0"/>
              <a:t>curve, </a:t>
            </a:r>
            <a:r>
              <a:rPr lang="en-US" sz="2300" dirty="0"/>
              <a:t>is glue sponges.</a:t>
            </a:r>
          </a:p>
        </p:txBody>
      </p:sp>
    </p:spTree>
    <p:extLst>
      <p:ext uri="{BB962C8B-B14F-4D97-AF65-F5344CB8AC3E}">
        <p14:creationId xmlns:p14="http://schemas.microsoft.com/office/powerpoint/2010/main" val="274410873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742950" y="881063"/>
            <a:ext cx="10668000" cy="5195887"/>
          </a:xfrm>
        </p:spPr>
        <p:txBody>
          <a:bodyPr>
            <a:normAutofit/>
          </a:bodyPr>
          <a:lstStyle/>
          <a:p>
            <a:r>
              <a:rPr lang="en-US" dirty="0">
                <a:solidFill>
                  <a:srgbClr val="262626"/>
                </a:solidFill>
              </a:rPr>
              <a:t>Absent students - students should refer to the teacher's notebook to see what was missed. </a:t>
            </a:r>
            <a:r>
              <a:rPr lang="en-US" dirty="0" smtClean="0">
                <a:solidFill>
                  <a:srgbClr val="262626"/>
                </a:solidFill>
              </a:rPr>
              <a:t>If </a:t>
            </a:r>
            <a:r>
              <a:rPr lang="en-US" dirty="0">
                <a:solidFill>
                  <a:srgbClr val="262626"/>
                </a:solidFill>
              </a:rPr>
              <a:t>pictures of the pages are uploaded onto </a:t>
            </a:r>
            <a:r>
              <a:rPr lang="en-US" dirty="0" smtClean="0">
                <a:solidFill>
                  <a:srgbClr val="262626"/>
                </a:solidFill>
              </a:rPr>
              <a:t>a website,</a:t>
            </a:r>
            <a:r>
              <a:rPr lang="en-US" dirty="0">
                <a:solidFill>
                  <a:srgbClr val="262626"/>
                </a:solidFill>
              </a:rPr>
              <a:t> they can be copied from home. </a:t>
            </a:r>
          </a:p>
          <a:p>
            <a:r>
              <a:rPr lang="en-US" dirty="0">
                <a:solidFill>
                  <a:srgbClr val="262626"/>
                </a:solidFill>
              </a:rPr>
              <a:t>Using Interactive Notebooks - There are two parts to this. </a:t>
            </a:r>
            <a:r>
              <a:rPr lang="en-US" dirty="0" smtClean="0">
                <a:solidFill>
                  <a:srgbClr val="262626"/>
                </a:solidFill>
              </a:rPr>
              <a:t>One </a:t>
            </a:r>
            <a:r>
              <a:rPr lang="en-US" dirty="0">
                <a:solidFill>
                  <a:srgbClr val="262626"/>
                </a:solidFill>
              </a:rPr>
              <a:t>is entering information into the Interactive Notebook. </a:t>
            </a:r>
            <a:r>
              <a:rPr lang="en-US" dirty="0" smtClean="0">
                <a:solidFill>
                  <a:srgbClr val="262626"/>
                </a:solidFill>
              </a:rPr>
              <a:t>The </a:t>
            </a:r>
            <a:r>
              <a:rPr lang="en-US" dirty="0">
                <a:solidFill>
                  <a:srgbClr val="262626"/>
                </a:solidFill>
              </a:rPr>
              <a:t>other is how to use it as a resource. </a:t>
            </a:r>
            <a:r>
              <a:rPr lang="en-US" dirty="0" smtClean="0">
                <a:solidFill>
                  <a:srgbClr val="262626"/>
                </a:solidFill>
              </a:rPr>
              <a:t>Teaching </a:t>
            </a:r>
            <a:r>
              <a:rPr lang="en-US" dirty="0">
                <a:solidFill>
                  <a:srgbClr val="262626"/>
                </a:solidFill>
              </a:rPr>
              <a:t>the students how to refer back to the information is much of the value of them. </a:t>
            </a:r>
            <a:r>
              <a:rPr lang="en-US" dirty="0" smtClean="0">
                <a:solidFill>
                  <a:srgbClr val="262626"/>
                </a:solidFill>
              </a:rPr>
              <a:t>One </a:t>
            </a:r>
            <a:r>
              <a:rPr lang="en-US" dirty="0">
                <a:solidFill>
                  <a:srgbClr val="262626"/>
                </a:solidFill>
              </a:rPr>
              <a:t>suggestion for getting the students used to accessing the information is to give students a problem, then have a table of contents race to find which page will help them the most.</a:t>
            </a:r>
          </a:p>
        </p:txBody>
      </p:sp>
    </p:spTree>
    <p:extLst>
      <p:ext uri="{BB962C8B-B14F-4D97-AF65-F5344CB8AC3E}">
        <p14:creationId xmlns:p14="http://schemas.microsoft.com/office/powerpoint/2010/main" val="218116741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G</a:t>
            </a:r>
            <a:r>
              <a:rPr lang="en-US" dirty="0" smtClean="0"/>
              <a:t>oes </a:t>
            </a:r>
            <a:r>
              <a:rPr lang="en-US" dirty="0"/>
              <a:t>in the Interactive Notebook?</a:t>
            </a:r>
          </a:p>
        </p:txBody>
      </p:sp>
      <p:sp>
        <p:nvSpPr>
          <p:cNvPr id="3" name="Content Placeholder 2"/>
          <p:cNvSpPr>
            <a:spLocks noGrp="1"/>
          </p:cNvSpPr>
          <p:nvPr>
            <p:ph idx="1"/>
          </p:nvPr>
        </p:nvSpPr>
        <p:spPr/>
        <p:txBody>
          <a:bodyPr>
            <a:normAutofit/>
          </a:bodyPr>
          <a:lstStyle/>
          <a:p>
            <a:r>
              <a:rPr lang="en-US" dirty="0"/>
              <a:t>A table of contents is </a:t>
            </a:r>
            <a:r>
              <a:rPr lang="en-US" dirty="0" smtClean="0"/>
              <a:t>often used in</a:t>
            </a:r>
            <a:r>
              <a:rPr lang="en-US" dirty="0"/>
              <a:t> Interactive Notebooks. </a:t>
            </a:r>
            <a:r>
              <a:rPr lang="en-US" dirty="0" smtClean="0"/>
              <a:t>They</a:t>
            </a:r>
            <a:r>
              <a:rPr lang="en-US" dirty="0"/>
              <a:t> can be a set of pages stapled together to the inside cover or can be handwritten on pages in the Interactive Notebook itself. Another variation includes </a:t>
            </a:r>
            <a:r>
              <a:rPr lang="en-US" dirty="0" smtClean="0"/>
              <a:t>creating a </a:t>
            </a:r>
            <a:r>
              <a:rPr lang="en-US" dirty="0"/>
              <a:t>table of contents for each unit.</a:t>
            </a:r>
            <a:endParaRPr lang="en-US" dirty="0">
              <a:solidFill>
                <a:srgbClr val="262626"/>
              </a:solidFill>
              <a:latin typeface="Garamond"/>
            </a:endParaRPr>
          </a:p>
          <a:p>
            <a:r>
              <a:rPr lang="en-US" dirty="0"/>
              <a:t>Since it should be a reflection of the student as much as the math, a good idea for the first page(s) is to have a place for the students to express some of their personality.  </a:t>
            </a:r>
            <a:endParaRPr lang="en-US" dirty="0">
              <a:solidFill>
                <a:srgbClr val="262626"/>
              </a:solidFill>
              <a:latin typeface="Garamond"/>
            </a:endParaRPr>
          </a:p>
        </p:txBody>
      </p:sp>
    </p:spTree>
    <p:extLst>
      <p:ext uri="{BB962C8B-B14F-4D97-AF65-F5344CB8AC3E}">
        <p14:creationId xmlns:p14="http://schemas.microsoft.com/office/powerpoint/2010/main" val="402181208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math about me.jpg"/>
          <p:cNvPicPr>
            <a:picLocks noGrp="1" noChangeAspect="1"/>
          </p:cNvPicPr>
          <p:nvPr>
            <p:ph type="pic" idx="4294967295"/>
          </p:nvPr>
        </p:nvPicPr>
        <p:blipFill>
          <a:blip r:embed="rId3"/>
          <a:srcRect l="7225" r="7225"/>
          <a:stretch>
            <a:fillRect/>
          </a:stretch>
        </p:blipFill>
        <p:spPr>
          <a:xfrm>
            <a:off x="7489825" y="946150"/>
            <a:ext cx="3063875" cy="4775200"/>
          </a:xfrm>
        </p:spPr>
      </p:pic>
      <p:sp>
        <p:nvSpPr>
          <p:cNvPr id="4" name="Text Placeholder 3"/>
          <p:cNvSpPr>
            <a:spLocks noGrp="1"/>
          </p:cNvSpPr>
          <p:nvPr>
            <p:ph type="body" sz="half" idx="4294967295"/>
          </p:nvPr>
        </p:nvSpPr>
        <p:spPr>
          <a:xfrm>
            <a:off x="723900" y="755650"/>
            <a:ext cx="6242050" cy="5283200"/>
          </a:xfrm>
        </p:spPr>
        <p:txBody>
          <a:bodyPr>
            <a:noAutofit/>
          </a:bodyPr>
          <a:lstStyle/>
          <a:p>
            <a:r>
              <a:rPr lang="en-US" sz="3600" dirty="0">
                <a:solidFill>
                  <a:srgbClr val="262626"/>
                </a:solidFill>
              </a:rPr>
              <a:t> </a:t>
            </a:r>
            <a:r>
              <a:rPr lang="en-US" dirty="0">
                <a:solidFill>
                  <a:srgbClr val="262626"/>
                </a:solidFill>
              </a:rPr>
              <a:t>A "Math about Me" page is good for this. </a:t>
            </a:r>
            <a:r>
              <a:rPr lang="en-US" dirty="0" smtClean="0">
                <a:solidFill>
                  <a:srgbClr val="262626"/>
                </a:solidFill>
              </a:rPr>
              <a:t>On </a:t>
            </a:r>
            <a:r>
              <a:rPr lang="en-US" dirty="0">
                <a:solidFill>
                  <a:srgbClr val="262626"/>
                </a:solidFill>
              </a:rPr>
              <a:t>it, students should write their name, the words "Math About Me," use five colors to decorate, give five math facts about them, and five pictures to illustrate them</a:t>
            </a:r>
            <a:r>
              <a:rPr lang="en-US" dirty="0" smtClean="0">
                <a:solidFill>
                  <a:srgbClr val="262626"/>
                </a:solidFill>
              </a:rPr>
              <a:t>. Feel free to create your own variation.</a:t>
            </a:r>
            <a:endParaRPr lang="en-US" dirty="0">
              <a:solidFill>
                <a:srgbClr val="262626"/>
              </a:solidFill>
              <a:latin typeface="Garamond"/>
            </a:endParaRPr>
          </a:p>
        </p:txBody>
      </p:sp>
    </p:spTree>
    <p:extLst>
      <p:ext uri="{BB962C8B-B14F-4D97-AF65-F5344CB8AC3E}">
        <p14:creationId xmlns:p14="http://schemas.microsoft.com/office/powerpoint/2010/main" val="1678624854"/>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3925</TotalTime>
  <Words>732</Words>
  <Application>Microsoft Macintosh PowerPoint</Application>
  <PresentationFormat>Custom</PresentationFormat>
  <Paragraphs>136</Paragraphs>
  <Slides>26</Slides>
  <Notes>20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Organic</vt:lpstr>
      <vt:lpstr>Using Interactive Notebooks in the Elementary Classroom</vt:lpstr>
      <vt:lpstr>What Are Interactive Notebooks?</vt:lpstr>
      <vt:lpstr>Why Use Interactive Notebooks?</vt:lpstr>
      <vt:lpstr>PowerPoint Presentation</vt:lpstr>
      <vt:lpstr>Getting Started with Interactive Notebooks - Things to Consider</vt:lpstr>
      <vt:lpstr>Suggested Procedures to Teach</vt:lpstr>
      <vt:lpstr>PowerPoint Presentation</vt:lpstr>
      <vt:lpstr>What Goes in the Interactive Notebook?</vt:lpstr>
      <vt:lpstr>PowerPoint Presentation</vt:lpstr>
      <vt:lpstr>PowerPoint Presentation</vt:lpstr>
      <vt:lpstr>Anatomy of an Interactive Notebook Lesson</vt:lpstr>
      <vt:lpstr>Input/Output Examples</vt:lpstr>
      <vt:lpstr>Input Page Information </vt:lpstr>
      <vt:lpstr>Examples of Input Pages</vt:lpstr>
      <vt:lpstr>PowerPoint Presentation</vt:lpstr>
      <vt:lpstr>PowerPoint Presentation</vt:lpstr>
      <vt:lpstr>Output Side Information</vt:lpstr>
      <vt:lpstr>Examples of Output Pages</vt:lpstr>
      <vt:lpstr>Growth Mindset and Math</vt:lpstr>
      <vt:lpstr>Other Tools and Items</vt:lpstr>
      <vt:lpstr>Grading Interactive Notebooks</vt:lpstr>
      <vt:lpstr>PowerPoint Presentation</vt:lpstr>
      <vt:lpstr>Important Points</vt:lpstr>
      <vt:lpstr>PowerPoint Presentation</vt:lpstr>
      <vt:lpstr>References</vt:lpstr>
      <vt:lpstr>For more information and examples...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Interactive Notebooks in Grades 3 - 5</dc:title>
  <dc:creator>Petra</dc:creator>
  <cp:lastModifiedBy>Vicky Kukuruda</cp:lastModifiedBy>
  <cp:revision>43</cp:revision>
  <dcterms:modified xsi:type="dcterms:W3CDTF">2017-02-28T05:51:44Z</dcterms:modified>
</cp:coreProperties>
</file>